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9" r:id="rId6"/>
    <p:sldId id="265" r:id="rId7"/>
    <p:sldId id="260" r:id="rId8"/>
    <p:sldId id="261" r:id="rId9"/>
    <p:sldId id="262" r:id="rId10"/>
    <p:sldId id="266" r:id="rId11"/>
    <p:sldId id="271" r:id="rId12"/>
    <p:sldId id="263" r:id="rId13"/>
  </p:sldIdLst>
  <p:sldSz cx="12192000" cy="6858000"/>
  <p:notesSz cx="6797675" cy="9926638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1C9"/>
    <a:srgbClr val="C8EEE9"/>
    <a:srgbClr val="E0EEE0"/>
    <a:srgbClr val="E3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04" autoAdjust="0"/>
    <p:restoredTop sz="94712" autoAdjust="0"/>
  </p:normalViewPr>
  <p:slideViewPr>
    <p:cSldViewPr snapToGrid="0">
      <p:cViewPr varScale="1">
        <p:scale>
          <a:sx n="109" d="100"/>
          <a:sy n="109" d="100"/>
        </p:scale>
        <p:origin x="13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0B9238E0-A525-4560-A6B0-64DA51DA042F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r>
              <a:rPr lang="ru-RU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DA6E2AE6-6BCE-4CC9-94A9-4EBE8D4B5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0890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1048733" name="Дата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17D9F517-13D0-4132-9C59-2C63482B23F7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104873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ru-RU"/>
          </a:p>
        </p:txBody>
      </p:sp>
      <p:sp>
        <p:nvSpPr>
          <p:cNvPr id="104873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14969"/>
            <a:ext cx="5438711" cy="4467355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73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r>
              <a:rPr lang="ru-RU"/>
              <a:t>1</a:t>
            </a:r>
          </a:p>
        </p:txBody>
      </p:sp>
      <p:sp>
        <p:nvSpPr>
          <p:cNvPr id="104873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593F9571-ACBD-47A5-94E3-6D9D1C130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2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6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7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8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9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0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1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2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3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4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05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582" name="PlaceHolder 2"/>
          <p:cNvSpPr>
            <a:spLocks noGrp="1"/>
          </p:cNvSpPr>
          <p:nvPr>
            <p:ph type="subTitle"/>
          </p:nvPr>
        </p:nvSpPr>
        <p:spPr>
          <a:xfrm>
            <a:off x="609600" y="3371561"/>
            <a:ext cx="10972320" cy="4431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21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22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PlaceHolder 1"/>
          <p:cNvSpPr>
            <a:spLocks noGrp="1"/>
          </p:cNvSpPr>
          <p:nvPr>
            <p:ph type="subTitle"/>
          </p:nvPr>
        </p:nvSpPr>
        <p:spPr>
          <a:xfrm>
            <a:off x="914400" y="5315381"/>
            <a:ext cx="10362720" cy="4431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2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2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27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2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3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31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PlaceHolder 1"/>
          <p:cNvSpPr>
            <a:spLocks noGrp="1"/>
          </p:cNvSpPr>
          <p:nvPr>
            <p:ph type="title"/>
          </p:nvPr>
        </p:nvSpPr>
        <p:spPr>
          <a:xfrm>
            <a:off x="914400" y="2740591"/>
            <a:ext cx="10362720" cy="2492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8714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PlaceHolder 1"/>
          <p:cNvSpPr>
            <a:spLocks noGrp="1"/>
          </p:cNvSpPr>
          <p:nvPr>
            <p:ph type="dt"/>
          </p:nvPr>
        </p:nvSpPr>
        <p:spPr>
          <a:xfrm>
            <a:off x="7086240" y="6534000"/>
            <a:ext cx="1879680" cy="278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ru-RU" sz="1200" b="0" strike="noStrike" spc="-1">
              <a:latin typeface="Times New Roman"/>
            </a:endParaRPr>
          </a:p>
        </p:txBody>
      </p:sp>
      <p:sp>
        <p:nvSpPr>
          <p:cNvPr id="1048577" name="PlaceHolder 2"/>
          <p:cNvSpPr>
            <a:spLocks noGrp="1"/>
          </p:cNvSpPr>
          <p:nvPr>
            <p:ph type="ftr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1048578" name="PlaceHolder 3"/>
          <p:cNvSpPr>
            <a:spLocks noGrp="1"/>
          </p:cNvSpPr>
          <p:nvPr>
            <p:ph type="sldNum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200" b="0" strike="noStrike" spc="-1">
                <a:solidFill>
                  <a:srgbClr val="7091A1"/>
                </a:solidFill>
                <a:latin typeface="Calibri"/>
              </a:rPr>
              <a:t>Seite </a:t>
            </a:r>
            <a:fld id="{8F387C3B-9726-41CB-9A66-268EA58FC3FB}" type="slidenum">
              <a:rPr lang="ru-RU" sz="1200" b="0" strike="noStrike" spc="-1">
                <a:solidFill>
                  <a:srgbClr val="7091A1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1048579" name="PlaceHolder 4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048580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CustomShape 2"/>
          <p:cNvSpPr/>
          <p:nvPr/>
        </p:nvSpPr>
        <p:spPr>
          <a:xfrm>
            <a:off x="1974000" y="2286394"/>
            <a:ext cx="8244000" cy="24299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rgbClr val="000000"/>
          </a:fontRef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spc="49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Основные направления работы Комитета РСПП по научно-образовательной и инновационной политике. </a:t>
            </a:r>
            <a:br>
              <a:rPr lang="ru-RU" sz="3200" b="1" spc="49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ru-RU" sz="3200" b="1" i="1" spc="49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Результаты за </a:t>
            </a:r>
            <a:r>
              <a:rPr lang="ru-RU" sz="3200" b="1" i="1" spc="49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январь-июль </a:t>
            </a:r>
            <a:r>
              <a:rPr lang="ru-RU" sz="3200" b="1" i="1" spc="49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2024 года</a:t>
            </a:r>
          </a:p>
          <a:p>
            <a:pPr algn="ctr">
              <a:lnSpc>
                <a:spcPct val="100000"/>
              </a:lnSpc>
            </a:pPr>
            <a:r>
              <a:rPr lang="ru-RU" sz="2400" b="1" spc="49" dirty="0">
                <a:solidFill>
                  <a:srgbClr val="C00000"/>
                </a:solidFill>
                <a:latin typeface="Calibri"/>
              </a:rPr>
              <a:t>(на </a:t>
            </a:r>
            <a:r>
              <a:rPr lang="ru-RU" sz="2400" b="1" spc="49" dirty="0" smtClean="0">
                <a:solidFill>
                  <a:srgbClr val="C00000"/>
                </a:solidFill>
                <a:latin typeface="Calibri"/>
              </a:rPr>
              <a:t>19.08.2024</a:t>
            </a:r>
            <a:r>
              <a:rPr lang="ru-RU" sz="2400" b="1" spc="49" dirty="0">
                <a:solidFill>
                  <a:srgbClr val="C00000"/>
                </a:solidFill>
                <a:latin typeface="Calibri"/>
              </a:rPr>
              <a:t>)</a:t>
            </a:r>
          </a:p>
        </p:txBody>
      </p:sp>
      <p:sp>
        <p:nvSpPr>
          <p:cNvPr id="1048624" name="CustomShape 4"/>
          <p:cNvSpPr/>
          <p:nvPr/>
        </p:nvSpPr>
        <p:spPr>
          <a:xfrm>
            <a:off x="0" y="1333800"/>
            <a:ext cx="12192000" cy="180040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6" y="102408"/>
            <a:ext cx="6915912" cy="1231392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0" y="4996486"/>
            <a:ext cx="12192000" cy="1245960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 lIns="90000" tIns="45000" rIns="90000" bIns="45000" anchor="ctr">
            <a:noAutofit/>
          </a:bodyPr>
          <a:lstStyle>
            <a:defPPr lvl="0">
              <a:defRPr lang="ru-RU"/>
            </a:defPPr>
            <a:lvl1pPr marL="0" lv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040" algn="ctr"/>
            <a:endParaRPr lang="ru-RU" sz="1600" spc="-1" dirty="0">
              <a:latin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ustomShape 4"/>
          <p:cNvSpPr/>
          <p:nvPr/>
        </p:nvSpPr>
        <p:spPr>
          <a:xfrm>
            <a:off x="0" y="1333800"/>
            <a:ext cx="12192000" cy="180040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5" y="86281"/>
            <a:ext cx="6915912" cy="12313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8411" y="271849"/>
            <a:ext cx="37729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Организационная работа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428" y="1529967"/>
            <a:ext cx="1202701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/>
              <a:t>Комитет - 39 человек: бизнес (12 организаций), аналитические центры и экспертные объединения (10 организаций), структуры высшего образования (8 организаций). За январь – </a:t>
            </a:r>
            <a:r>
              <a:rPr lang="ru-RU" sz="1700" i="1" dirty="0" smtClean="0"/>
              <a:t>июль </a:t>
            </a:r>
            <a:r>
              <a:rPr lang="ru-RU" sz="1700" i="1" dirty="0"/>
              <a:t>2024 в состав Комитета вошли 4 новых </a:t>
            </a:r>
            <a:r>
              <a:rPr lang="ru-RU" sz="1700" i="1" dirty="0" smtClean="0"/>
              <a:t>члена; на рассмотрении о вступлении в члены Комитета – 3 заявки.</a:t>
            </a:r>
            <a:endParaRPr lang="ru-RU" sz="1700" i="1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Укрепляются рабочие контакты с представителями «Передовых инженерных школ» (ПИШ): проведен и запланирован ряд совместных мероприятий с вузами – участниками проекта ПИШ (Х форум «Инновации. Технологии. Производство», г. Рыбинск, 18-19 апреля; Форум </a:t>
            </a:r>
            <a:r>
              <a:rPr lang="ru-RU" sz="1700" dirty="0" err="1"/>
              <a:t>Технопром</a:t>
            </a:r>
            <a:r>
              <a:rPr lang="ru-RU" sz="1700" dirty="0"/>
              <a:t>, Новосибирск, 27-30 </a:t>
            </a:r>
            <a:r>
              <a:rPr lang="ru-RU" sz="1700" dirty="0" smtClean="0"/>
              <a:t>августа).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 smtClean="0"/>
              <a:t>Комитет </a:t>
            </a:r>
            <a:r>
              <a:rPr lang="ru-RU" sz="1700" dirty="0"/>
              <a:t>активно вовлечен в календарную работу РСПП: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/>
              <a:t>Подготовка к </a:t>
            </a:r>
            <a:r>
              <a:rPr lang="ru-RU" sz="1700" dirty="0"/>
              <a:t>съезду РСПП (аналитические материалы, организационная поддержка и др.).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/>
              <a:t>Заседания </a:t>
            </a:r>
            <a:r>
              <a:rPr lang="ru-RU" sz="1700" dirty="0"/>
              <a:t>Оргкомитета форума «Российский промышленник», даны предложения в программу Форума.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/>
              <a:t>Участие </a:t>
            </a:r>
            <a:r>
              <a:rPr lang="ru-RU" sz="1700" dirty="0" smtClean="0"/>
              <a:t>в рабочей группе </a:t>
            </a:r>
            <a:r>
              <a:rPr lang="ru-RU" sz="1700" dirty="0"/>
              <a:t>по проведению Всероссийского конкурса РСПП «Флагманы бизнеса: динамика, ответственность, устойчивость - 2023».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/>
              <a:t>Участие в работе Российской трехсторонней комиссии по регулированию социально-трудовых отношений и её рабочих групп.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 </a:t>
            </a:r>
            <a:r>
              <a:rPr lang="ru-RU" sz="1700" dirty="0" smtClean="0"/>
              <a:t>Комитет активно взаимодействует </a:t>
            </a:r>
            <a:r>
              <a:rPr lang="ru-RU" sz="1700" dirty="0"/>
              <a:t>с подразделениями РСПП, в частности: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/>
              <a:t>совместные мероприятия (с комитетами по СПО, ТР, и др.);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/>
              <a:t>регулярные рабочие </a:t>
            </a:r>
            <a:r>
              <a:rPr lang="ru-RU" sz="1700" dirty="0"/>
              <a:t>совещания с Комитетом по международным отношениям, с Комитетом по СПО, Комиссией по выставочной деятельности. </a:t>
            </a:r>
            <a:endParaRPr lang="ru-RU" sz="17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/>
              <a:t>04 июля проведено заседание рабочей группы </a:t>
            </a:r>
            <a:r>
              <a:rPr lang="ru-RU" sz="1700" dirty="0"/>
              <a:t>«Корпоративные инновации и когнитивные технологии» </a:t>
            </a:r>
            <a:r>
              <a:rPr lang="ru-RU" sz="1700" dirty="0" smtClean="0"/>
              <a:t>(совместно </a:t>
            </a:r>
            <a:r>
              <a:rPr lang="ru-RU" sz="1700" dirty="0"/>
              <a:t>с </a:t>
            </a:r>
            <a:r>
              <a:rPr lang="ru-RU" sz="1700" dirty="0" smtClean="0"/>
              <a:t>Комитетами </a:t>
            </a:r>
            <a:r>
              <a:rPr lang="ru-RU" sz="1700" dirty="0"/>
              <a:t>по международному сотрудничеству и по интеллектуальной </a:t>
            </a:r>
            <a:r>
              <a:rPr lang="ru-RU" sz="1700" dirty="0" smtClean="0"/>
              <a:t>собственности). Следующее, по вопросам интеллектуальной собственности, запланировано </a:t>
            </a:r>
            <a:r>
              <a:rPr lang="ru-RU" sz="1700" dirty="0"/>
              <a:t>на осень 2024</a:t>
            </a:r>
            <a:r>
              <a:rPr lang="ru-RU" sz="17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5574211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CD9EAF8-5797-4FED-BB11-E6AEBC139C93}"/>
              </a:ext>
            </a:extLst>
          </p:cNvPr>
          <p:cNvSpPr/>
          <p:nvPr/>
        </p:nvSpPr>
        <p:spPr>
          <a:xfrm>
            <a:off x="379048" y="251370"/>
            <a:ext cx="38733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Организационная работа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80F10CB-40BF-4116-BFB5-20DEA1664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5" y="86281"/>
            <a:ext cx="6915912" cy="1231392"/>
          </a:xfrm>
          <a:prstGeom prst="rect">
            <a:avLst/>
          </a:prstGeom>
        </p:spPr>
      </p:pic>
      <p:sp>
        <p:nvSpPr>
          <p:cNvPr id="7" name="CustomShape 4">
            <a:extLst>
              <a:ext uri="{FF2B5EF4-FFF2-40B4-BE49-F238E27FC236}">
                <a16:creationId xmlns:a16="http://schemas.microsoft.com/office/drawing/2014/main" id="{404C5200-DF6D-4F91-9319-982738D27C3D}"/>
              </a:ext>
            </a:extLst>
          </p:cNvPr>
          <p:cNvSpPr/>
          <p:nvPr/>
        </p:nvSpPr>
        <p:spPr>
          <a:xfrm>
            <a:off x="0" y="1333800"/>
            <a:ext cx="12192000" cy="180040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C04AD80-C656-4CE9-BBFC-3B9EFF1D822E}"/>
              </a:ext>
            </a:extLst>
          </p:cNvPr>
          <p:cNvSpPr/>
          <p:nvPr/>
        </p:nvSpPr>
        <p:spPr>
          <a:xfrm>
            <a:off x="208230" y="1774411"/>
            <a:ext cx="11751398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prstClr val="black"/>
                </a:solidFill>
              </a:rPr>
              <a:t>На </a:t>
            </a:r>
            <a:r>
              <a:rPr lang="ru-RU" sz="1700" dirty="0">
                <a:solidFill>
                  <a:prstClr val="black"/>
                </a:solidFill>
              </a:rPr>
              <a:t>постоянной основе идет взаимодействие с МКПП(р), с проектом 10-летие науки, фондом Сколково, НАРК, методическим Центром ПИШ (НИЯУ МИФИ</a:t>
            </a:r>
            <a:r>
              <a:rPr lang="ru-RU" sz="1700" dirty="0" smtClean="0">
                <a:solidFill>
                  <a:prstClr val="black"/>
                </a:solidFill>
              </a:rPr>
              <a:t>). Председатель Комитета вошел в состав комиссии по научно-технологическому развитию РФ.</a:t>
            </a:r>
          </a:p>
          <a:p>
            <a:pPr lvl="0" algn="just"/>
            <a:endParaRPr lang="ru-RU" sz="1700" dirty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 smtClean="0"/>
              <a:t>Работа с регионами становится более интенсивной:</a:t>
            </a:r>
            <a:endParaRPr lang="ru-RU" sz="17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</a:rPr>
              <a:t>Проведены совместные </a:t>
            </a:r>
            <a:r>
              <a:rPr lang="ru-RU" sz="1700" dirty="0">
                <a:solidFill>
                  <a:prstClr val="black"/>
                </a:solidFill>
              </a:rPr>
              <a:t>мероприятиям с СОСПП и </a:t>
            </a:r>
            <a:r>
              <a:rPr lang="ru-RU" sz="1700" dirty="0" smtClean="0">
                <a:solidFill>
                  <a:prstClr val="black"/>
                </a:solidFill>
              </a:rPr>
              <a:t>ЧРОО </a:t>
            </a:r>
            <a:r>
              <a:rPr lang="ru-RU" sz="1700" dirty="0">
                <a:solidFill>
                  <a:prstClr val="black"/>
                </a:solidFill>
              </a:rPr>
              <a:t>СПП (В. Пышма, 29 мая; г. Екатеринбург, 9 июля, в рамках Форума </a:t>
            </a:r>
            <a:r>
              <a:rPr lang="ru-RU" sz="1700" dirty="0" err="1">
                <a:solidFill>
                  <a:prstClr val="black"/>
                </a:solidFill>
              </a:rPr>
              <a:t>Иннопром</a:t>
            </a:r>
            <a:r>
              <a:rPr lang="ru-RU" sz="1700" dirty="0" smtClean="0">
                <a:solidFill>
                  <a:prstClr val="black"/>
                </a:solidFill>
              </a:rPr>
              <a:t>); запланированы ряд экспертных совещаний осенью 2024 г.</a:t>
            </a:r>
            <a:endParaRPr lang="ru-RU" sz="1700" dirty="0">
              <a:solidFill>
                <a:prstClr val="black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</a:rPr>
              <a:t>Укрепляется </a:t>
            </a:r>
            <a:r>
              <a:rPr lang="ru-RU" sz="1700" dirty="0">
                <a:solidFill>
                  <a:prstClr val="black"/>
                </a:solidFill>
              </a:rPr>
              <a:t>взаимодействие с Союзом промышленников и предпринимателей Красноярского края (ССП КР), Объединением работодателей «Тульский областной Союз работодателей», с Нижегородской ассоциацией промышленников и предпринимателей, идет обсуждение возможных совместных мероприятий.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prstClr val="black"/>
                </a:solidFill>
              </a:rPr>
              <a:t>Начато взаимодействие с Межрегиональным союзом «Клуб молодых промышленников».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prstClr val="black"/>
                </a:solidFill>
              </a:rPr>
              <a:t>Члены Комитета вошли в состав 2 отраслевых комитетов промышленного кластера республики Татарстан</a:t>
            </a:r>
            <a:r>
              <a:rPr lang="ru-RU" sz="1700" dirty="0" smtClean="0">
                <a:solidFill>
                  <a:prstClr val="black"/>
                </a:solidFill>
              </a:rPr>
              <a:t>.</a:t>
            </a:r>
          </a:p>
          <a:p>
            <a:pPr lvl="1" algn="just"/>
            <a:endParaRPr lang="ru-RU" sz="17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prstClr val="black"/>
                </a:solidFill>
              </a:rPr>
              <a:t>Подготовлен и проведен общероссийский опрос «Технологическое развитие компаний». Было получено более 300 ответов. </a:t>
            </a:r>
            <a:endParaRPr lang="ru-RU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  <a:defRPr/>
            </a:pPr>
            <a:endParaRPr lang="ru-RU" sz="1100" dirty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  <a:defRPr/>
            </a:pPr>
            <a:r>
              <a:rPr lang="ru-RU" smtClean="0">
                <a:solidFill>
                  <a:prstClr val="black"/>
                </a:solidFill>
              </a:rPr>
              <a:t>В </a:t>
            </a:r>
            <a:r>
              <a:rPr lang="ru-RU" smtClean="0">
                <a:solidFill>
                  <a:prstClr val="black"/>
                </a:solidFill>
              </a:rPr>
              <a:t>январе-июле </a:t>
            </a:r>
            <a:r>
              <a:rPr lang="ru-RU" dirty="0">
                <a:solidFill>
                  <a:prstClr val="black"/>
                </a:solidFill>
              </a:rPr>
              <a:t>2024 г. эксперты Комитета приняли участие в 38 мероприятиях. Комитет выступил </a:t>
            </a:r>
            <a:r>
              <a:rPr lang="ru-RU" dirty="0" err="1">
                <a:solidFill>
                  <a:prstClr val="black"/>
                </a:solidFill>
              </a:rPr>
              <a:t>соорганизатором</a:t>
            </a:r>
            <a:r>
              <a:rPr lang="ru-RU" dirty="0">
                <a:solidFill>
                  <a:prstClr val="black"/>
                </a:solidFill>
              </a:rPr>
              <a:t> 8 мероприятий. Проведено 56 рабочих встреч и совещаний по текущим вопросам. </a:t>
            </a:r>
            <a:endParaRPr lang="ru-RU"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84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ustomShape 4"/>
          <p:cNvSpPr/>
          <p:nvPr/>
        </p:nvSpPr>
        <p:spPr>
          <a:xfrm>
            <a:off x="0" y="1333800"/>
            <a:ext cx="12192000" cy="180040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6" y="102408"/>
            <a:ext cx="6915912" cy="12313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8411" y="271849"/>
            <a:ext cx="37729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Нормативная деятельность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8642" y="1513840"/>
            <a:ext cx="11990806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Нормативная </a:t>
            </a:r>
            <a:r>
              <a:rPr lang="ru-RU" dirty="0"/>
              <a:t>деятельность Комитета </a:t>
            </a:r>
            <a:r>
              <a:rPr lang="ru-RU" dirty="0" err="1"/>
              <a:t>НОиИП</a:t>
            </a:r>
            <a:r>
              <a:rPr lang="ru-RU" dirty="0"/>
              <a:t> включала в себя: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i="1" dirty="0"/>
              <a:t>ответы на запросы аппарата РСПП, ФОИВ, компаний-членов РСПП в сфере деятельности Комитета;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i="1" dirty="0"/>
              <a:t>организация запросов (рассылки) по членам Комитета, сбор и агрегация полученных предложений, которые направлялись в юридическую службу РСПП;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i="1" dirty="0"/>
              <a:t>подготовка аналитических справок и предложений для направления в ФОИВ по направлениям деятельности Комитета. </a:t>
            </a:r>
          </a:p>
          <a:p>
            <a:pPr lvl="0" algn="just"/>
            <a:r>
              <a:rPr lang="ru-RU" dirty="0" smtClean="0"/>
              <a:t>Результат </a:t>
            </a:r>
            <a:r>
              <a:rPr lang="ru-RU" dirty="0"/>
              <a:t>работы за </a:t>
            </a:r>
            <a:r>
              <a:rPr lang="ru-RU" dirty="0" smtClean="0"/>
              <a:t>январь-август </a:t>
            </a:r>
            <a:r>
              <a:rPr lang="ru-RU" dirty="0"/>
              <a:t>2024 года:</a:t>
            </a:r>
          </a:p>
          <a:p>
            <a:pPr marL="540000" lvl="1" indent="-342900" algn="just">
              <a:buFont typeface="+mj-lt"/>
              <a:buAutoNum type="arabicPeriod"/>
            </a:pPr>
            <a:r>
              <a:rPr lang="ru-RU" sz="1700" dirty="0"/>
              <a:t>Проанализированы  и подготовлены предложения и замечания по </a:t>
            </a:r>
            <a:r>
              <a:rPr lang="ru-RU" sz="1700" dirty="0" smtClean="0"/>
              <a:t>15 </a:t>
            </a:r>
            <a:r>
              <a:rPr lang="ru-RU" sz="1700" dirty="0"/>
              <a:t>проектам нормативных правовых актов. </a:t>
            </a:r>
          </a:p>
          <a:p>
            <a:pPr marL="540000" lvl="1" indent="-342900" algn="just">
              <a:buFont typeface="+mj-lt"/>
              <a:buAutoNum type="arabicPeriod"/>
            </a:pPr>
            <a:r>
              <a:rPr lang="ru-RU" sz="1700" dirty="0" smtClean="0"/>
              <a:t>В </a:t>
            </a:r>
            <a:r>
              <a:rPr lang="ru-RU" sz="1700" dirty="0"/>
              <a:t>Минтруд РФ направлены предложения по доработке национального проекта «Рынок труда» (совместно с НАРК, Комитетами по СПО и по труду), . </a:t>
            </a:r>
          </a:p>
          <a:p>
            <a:pPr marL="540000" lvl="1" indent="-342900" algn="just">
              <a:buFont typeface="+mj-lt"/>
              <a:buAutoNum type="arabicPeriod"/>
            </a:pPr>
            <a:r>
              <a:rPr lang="ru-RU" sz="1700" dirty="0" smtClean="0"/>
              <a:t>Представители </a:t>
            </a:r>
            <a:r>
              <a:rPr lang="ru-RU" sz="1700" dirty="0"/>
              <a:t>Комитета включены в состав рабочей группы Минтруда РФ по гармонизации подходов к развитию профессиональных и образовательных стандартов</a:t>
            </a:r>
            <a:r>
              <a:rPr lang="ru-RU" sz="1700" dirty="0" smtClean="0"/>
              <a:t>.</a:t>
            </a:r>
          </a:p>
          <a:p>
            <a:pPr marL="540000" lvl="1" indent="-342900" algn="just">
              <a:buFont typeface="+mj-lt"/>
              <a:buAutoNum type="arabicPeriod"/>
            </a:pPr>
            <a:r>
              <a:rPr lang="ru-RU" sz="1700" dirty="0"/>
              <a:t>Председатель</a:t>
            </a:r>
            <a:r>
              <a:rPr lang="ru-RU" sz="1700" dirty="0" smtClean="0"/>
              <a:t> Комитета вошел в состав комиссии по научно-технологическому развитию РФ.</a:t>
            </a:r>
            <a:endParaRPr lang="ru-RU" sz="1700" dirty="0"/>
          </a:p>
          <a:p>
            <a:pPr marL="540000" lvl="1" indent="-342900" algn="just">
              <a:buFont typeface="+mj-lt"/>
              <a:buAutoNum type="arabicPeriod"/>
            </a:pPr>
            <a:r>
              <a:rPr lang="ru-RU" sz="1700" dirty="0" smtClean="0"/>
              <a:t>Подготовлены </a:t>
            </a:r>
            <a:r>
              <a:rPr lang="ru-RU" sz="1700" dirty="0"/>
              <a:t>материалы к Стратегической сессии по развитию сектора исследований и </a:t>
            </a:r>
            <a:r>
              <a:rPr lang="ru-RU" sz="1700" dirty="0" smtClean="0"/>
              <a:t>разработок</a:t>
            </a:r>
            <a:r>
              <a:rPr lang="ru-RU" dirty="0" smtClean="0"/>
              <a:t>.</a:t>
            </a:r>
          </a:p>
          <a:p>
            <a:pPr marL="540000" lvl="1" indent="-342900" algn="just">
              <a:buFont typeface="+mj-lt"/>
              <a:buAutoNum type="arabicPeriod"/>
            </a:pPr>
            <a:r>
              <a:rPr lang="ru-RU" sz="1700" dirty="0"/>
              <a:t>Подготовлены предложения по комплексному развитию образовательных организаций, осуществляющих подготовку кадров, включая обучение иностранных граждан, по специальностям в сферах рыболовства и </a:t>
            </a:r>
            <a:r>
              <a:rPr lang="ru-RU" sz="1700" dirty="0" err="1"/>
              <a:t>аквакультуры</a:t>
            </a:r>
            <a:r>
              <a:rPr lang="ru-RU" sz="1700" dirty="0"/>
              <a:t> (рыбоводства).</a:t>
            </a:r>
          </a:p>
          <a:p>
            <a:pPr marL="540000" lvl="1" indent="-342900" algn="just">
              <a:buFont typeface="+mj-lt"/>
              <a:buAutoNum type="arabicPeriod"/>
            </a:pPr>
            <a:r>
              <a:rPr lang="ru-RU" sz="1700" dirty="0"/>
              <a:t>Комитет участвовал в проработке вопроса о создании консорциума, объединяющего представителей деловых кругов и ведущих образовательных организаций высшего образования, для подготовки кадров в сфере квантовых технологий</a:t>
            </a:r>
          </a:p>
        </p:txBody>
      </p:sp>
    </p:spTree>
    <p:extLst>
      <p:ext uri="{BB962C8B-B14F-4D97-AF65-F5344CB8AC3E}">
        <p14:creationId xmlns:p14="http://schemas.microsoft.com/office/powerpoint/2010/main" val="216331987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ustomShape 4"/>
          <p:cNvSpPr/>
          <p:nvPr/>
        </p:nvSpPr>
        <p:spPr>
          <a:xfrm>
            <a:off x="0" y="1333800"/>
            <a:ext cx="12192000" cy="180040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6" y="102408"/>
            <a:ext cx="6915912" cy="12313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8411" y="271849"/>
            <a:ext cx="40365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Информационная политика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3497" y="1729212"/>
            <a:ext cx="11600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представители Комитета приняли участие в </a:t>
            </a:r>
            <a:r>
              <a:rPr lang="ru-RU" dirty="0" smtClean="0"/>
              <a:t>38 мероприятиях</a:t>
            </a:r>
            <a:r>
              <a:rPr lang="ru-RU" dirty="0"/>
              <a:t>, провели </a:t>
            </a:r>
            <a:r>
              <a:rPr lang="ru-RU" dirty="0" smtClean="0"/>
              <a:t>56 </a:t>
            </a:r>
            <a:r>
              <a:rPr lang="ru-RU" dirty="0"/>
              <a:t>рабочих встреч и совещаний по текущим вопросам;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/>
              <a:t>было сделано </a:t>
            </a:r>
            <a:r>
              <a:rPr lang="ru-RU" dirty="0" smtClean="0"/>
              <a:t>9 рассылок </a:t>
            </a:r>
            <a:r>
              <a:rPr lang="ru-RU" dirty="0"/>
              <a:t>членам Комитета по направлениям текущей деятельности;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/>
              <a:t>осуществляется связь с контактными лицами от организаций – членов Комитета и осуществляется в постоянном режиме рассылка рабочих материалов по текущим направлениям деятельности комитета;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/>
              <a:t>размещено 11 релизов новостей на сайте </a:t>
            </a:r>
            <a:r>
              <a:rPr lang="ru-RU" dirty="0" smtClean="0"/>
              <a:t>РСПП </a:t>
            </a:r>
            <a:r>
              <a:rPr lang="ru-RU" dirty="0"/>
              <a:t>и 3 анонса мероприятий. Также опубликовано 7 новостей о деятельности Комитета </a:t>
            </a:r>
            <a:r>
              <a:rPr lang="ru-RU" dirty="0" smtClean="0"/>
              <a:t>пресс-службами </a:t>
            </a:r>
            <a:r>
              <a:rPr lang="ru-RU" dirty="0"/>
              <a:t>РСПП, </a:t>
            </a:r>
            <a:r>
              <a:rPr lang="ru-RU" dirty="0" smtClean="0"/>
              <a:t>Комитета </a:t>
            </a:r>
            <a:r>
              <a:rPr lang="ru-RU" dirty="0"/>
              <a:t>по ТР и </a:t>
            </a:r>
            <a:r>
              <a:rPr lang="ru-RU" dirty="0" smtClean="0"/>
              <a:t>СОСПП; </a:t>
            </a: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принято </a:t>
            </a:r>
            <a:r>
              <a:rPr lang="ru-RU" dirty="0"/>
              <a:t>3 резолюции </a:t>
            </a:r>
            <a:r>
              <a:rPr lang="ru-RU" dirty="0" smtClean="0"/>
              <a:t>мероприятий;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подписано </a:t>
            </a:r>
            <a:r>
              <a:rPr lang="ru-RU" dirty="0"/>
              <a:t>одно соглашение о сотрудничестве (с АТР).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44437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ustomShape 4"/>
          <p:cNvSpPr/>
          <p:nvPr/>
        </p:nvSpPr>
        <p:spPr>
          <a:xfrm>
            <a:off x="20593" y="1403033"/>
            <a:ext cx="12192000" cy="186538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6" y="102408"/>
            <a:ext cx="6915912" cy="12313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1192" y="271849"/>
            <a:ext cx="4897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Аналитическая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работа</a:t>
            </a:r>
          </a:p>
          <a:p>
            <a:pPr algn="ctr"/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Основные направления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064" y="1658804"/>
            <a:ext cx="1177187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Подготовка экспертных и аналитических материалов для руководства Комитета </a:t>
            </a:r>
            <a:r>
              <a:rPr lang="ru-RU" sz="1700" dirty="0" err="1"/>
              <a:t>НОиИП</a:t>
            </a:r>
            <a:r>
              <a:rPr lang="ru-RU" sz="1700" dirty="0"/>
              <a:t> и РСПП.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7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Участие в экспертных обсуждениях с целью выявления потребностей и запросов бизнеса и образовательных структур, а также анализа существующих подходов к выстраиванию взаимоотношений по линии бизнес – образовательные учреждения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7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 smtClean="0"/>
              <a:t>Проведен </a:t>
            </a:r>
            <a:r>
              <a:rPr lang="ru-RU" sz="1700" dirty="0"/>
              <a:t>опрос «Технологическое развитие компаний». Результаты </a:t>
            </a:r>
            <a:r>
              <a:rPr lang="ru-RU" sz="1700" dirty="0" smtClean="0"/>
              <a:t>были обработаны и </a:t>
            </a:r>
            <a:r>
              <a:rPr lang="ru-RU" sz="1700" dirty="0"/>
              <a:t>легли в основу мероприятий Комитета на второе </a:t>
            </a:r>
            <a:r>
              <a:rPr lang="ru-RU" sz="1700" dirty="0" smtClean="0"/>
              <a:t>полугодие. Были выявлены </a:t>
            </a:r>
            <a:r>
              <a:rPr lang="ru-RU" sz="1700" dirty="0"/>
              <a:t>порядка 70 активных представителей реального сектора, взаимодействие с которыми и их привлечение к работе Комитета станет целью на 2024-2025 </a:t>
            </a:r>
            <a:r>
              <a:rPr lang="ru-RU" sz="1700" dirty="0" smtClean="0"/>
              <a:t>гг.</a:t>
            </a:r>
            <a:endParaRPr lang="ru-RU" sz="17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7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Даны предложения в план работы комиссии Государственного Совета Российской Федерации по направлению «Наука» на 2024 год.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7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Даны предложения по теме заседания Бюро правления РСПП на вторую половину 2024 г. («Об участии бизнеса в формировании конкурентоспособного сектора исследований и разработок»).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7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Подготовлены материалы к Стратегической сессии по развитию сектора исследований и разработок, предложения к съезду РСПП, предложения для обсуждения с заинтересованными ФОИВ.	</a:t>
            </a:r>
          </a:p>
        </p:txBody>
      </p:sp>
    </p:spTree>
    <p:extLst>
      <p:ext uri="{BB962C8B-B14F-4D97-AF65-F5344CB8AC3E}">
        <p14:creationId xmlns:p14="http://schemas.microsoft.com/office/powerpoint/2010/main" val="423993447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D1B76-2844-4D48-930A-EDE62CDBC603}"/>
              </a:ext>
            </a:extLst>
          </p:cNvPr>
          <p:cNvSpPr/>
          <p:nvPr/>
        </p:nvSpPr>
        <p:spPr>
          <a:xfrm>
            <a:off x="440219" y="366780"/>
            <a:ext cx="479535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Аналитическая работа</a:t>
            </a:r>
          </a:p>
          <a:p>
            <a:pPr lvl="0" algn="ctr"/>
            <a:r>
              <a:rPr lang="ru-RU" sz="32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Ключевые </a:t>
            </a:r>
            <a:r>
              <a:rPr lang="ru-RU" sz="32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выводы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BDF1954-2CB3-46C9-8BF9-1DBD2CD68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6" y="102408"/>
            <a:ext cx="6915912" cy="1231392"/>
          </a:xfrm>
          <a:prstGeom prst="rect">
            <a:avLst/>
          </a:prstGeom>
        </p:spPr>
      </p:pic>
      <p:sp>
        <p:nvSpPr>
          <p:cNvPr id="7" name="CustomShape 4">
            <a:extLst>
              <a:ext uri="{FF2B5EF4-FFF2-40B4-BE49-F238E27FC236}">
                <a16:creationId xmlns:a16="http://schemas.microsoft.com/office/drawing/2014/main" id="{D37C6EA1-D69A-48AD-A560-67C8457D868F}"/>
              </a:ext>
            </a:extLst>
          </p:cNvPr>
          <p:cNvSpPr/>
          <p:nvPr/>
        </p:nvSpPr>
        <p:spPr>
          <a:xfrm>
            <a:off x="20593" y="1403033"/>
            <a:ext cx="12192000" cy="186538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D5D8FBD-710B-4326-846E-174465427F55}"/>
              </a:ext>
            </a:extLst>
          </p:cNvPr>
          <p:cNvSpPr/>
          <p:nvPr/>
        </p:nvSpPr>
        <p:spPr>
          <a:xfrm>
            <a:off x="208230" y="1846906"/>
            <a:ext cx="11760451" cy="449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В текущей ситуации решение кадровых проблем увязано с развитием, а в ряде случаев с воссозданием отраслей, для которых формируются эти кадры. При этом задача воссоздания отраслей экономики (включая базовые отрасли и технологии) – сложная и комплексная, и не ограничивается только проблемой подготовки кадров</a:t>
            </a:r>
            <a:r>
              <a:rPr lang="ru-RU" sz="1700" dirty="0" smtClean="0"/>
              <a:t>.</a:t>
            </a:r>
            <a:endParaRPr lang="ru-RU" sz="17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Очевидно</a:t>
            </a:r>
            <a:r>
              <a:rPr lang="ru-RU" dirty="0"/>
              <a:t>, что не только крупный, но и средний бизнес не просто заинтересован, а вынужден активно участвовать в проектах и программах технологического развития. Почти 20% опрошенных реализуют полный набор мер по решению задач обеспечения технологического суверенитета (как в сфере подготовки кадров, так и в сфере разработки новых технологий).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Бизнес </a:t>
            </a:r>
            <a:r>
              <a:rPr lang="ru-RU" dirty="0"/>
              <a:t>понимает, что масштаб нынешних вызовов, проблем и задач столь значителен, что успешное решение проблем, стоящих перед инженерным образованием, возможно исключительно совместными усилиями государства, бизнеса, государственных систем высшего образования и исследований и разработок</a:t>
            </a:r>
            <a:r>
              <a:rPr lang="ru-RU" dirty="0" smtClean="0"/>
              <a:t>.</a:t>
            </a:r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/>
              <a:t>Частный </a:t>
            </a:r>
            <a:r>
              <a:rPr lang="ru-RU" dirty="0"/>
              <a:t>бизнес готов и может участвовать в программах и крупных проектах технологического развития только на определенных экономических условиях: совместные инвестиционные проекты или определенная государственная помощь в той или иной форме в инвестиционных проектах бизнеса в данной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851673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D1B76-2844-4D48-930A-EDE62CDBC603}"/>
              </a:ext>
            </a:extLst>
          </p:cNvPr>
          <p:cNvSpPr/>
          <p:nvPr/>
        </p:nvSpPr>
        <p:spPr>
          <a:xfrm>
            <a:off x="440219" y="366780"/>
            <a:ext cx="479535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Аналитическая работа</a:t>
            </a:r>
          </a:p>
          <a:p>
            <a:pPr lvl="0" algn="ctr"/>
            <a:r>
              <a:rPr lang="ru-RU" sz="32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Ключевые </a:t>
            </a:r>
            <a:r>
              <a:rPr lang="ru-RU" sz="32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выводы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BDF1954-2CB3-46C9-8BF9-1DBD2CD68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6" y="102408"/>
            <a:ext cx="6915912" cy="1231392"/>
          </a:xfrm>
          <a:prstGeom prst="rect">
            <a:avLst/>
          </a:prstGeom>
        </p:spPr>
      </p:pic>
      <p:sp>
        <p:nvSpPr>
          <p:cNvPr id="7" name="CustomShape 4">
            <a:extLst>
              <a:ext uri="{FF2B5EF4-FFF2-40B4-BE49-F238E27FC236}">
                <a16:creationId xmlns:a16="http://schemas.microsoft.com/office/drawing/2014/main" id="{D37C6EA1-D69A-48AD-A560-67C8457D868F}"/>
              </a:ext>
            </a:extLst>
          </p:cNvPr>
          <p:cNvSpPr/>
          <p:nvPr/>
        </p:nvSpPr>
        <p:spPr>
          <a:xfrm>
            <a:off x="20593" y="1403033"/>
            <a:ext cx="12192000" cy="186538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D5D8FBD-710B-4326-846E-174465427F55}"/>
              </a:ext>
            </a:extLst>
          </p:cNvPr>
          <p:cNvSpPr/>
          <p:nvPr/>
        </p:nvSpPr>
        <p:spPr>
          <a:xfrm>
            <a:off x="253497" y="1708369"/>
            <a:ext cx="11769506" cy="4846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Основной запрос бизнеса к разрабатываемым / запускаемым проектам – необходимость выстраивания устойчивых средне- и долгосрочных форм сотрудничества с обязательным привлечением на самых ранних стадиях представителей и экспертов от реальной экономики.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/>
              <a:t>Определение новых целей и задач для этих проектов должно учитывать как нынешние условия, так и форматы основных государственных программ в области научно-технологического и технологического развития.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/>
              <a:t>Неподготовленное </a:t>
            </a:r>
            <a:r>
              <a:rPr lang="ru-RU" sz="1700" dirty="0"/>
              <a:t>масштабирование успешных </a:t>
            </a:r>
            <a:r>
              <a:rPr lang="ru-RU" sz="1700" dirty="0" smtClean="0"/>
              <a:t>практик </a:t>
            </a:r>
            <a:r>
              <a:rPr lang="ru-RU" sz="1700" dirty="0"/>
              <a:t>уже реализуемых программ и проектов в сфере научно-технологического развития (в частности, ПИШ и «</a:t>
            </a:r>
            <a:r>
              <a:rPr lang="ru-RU" sz="1700" dirty="0" err="1"/>
              <a:t>Профессионалитет</a:t>
            </a:r>
            <a:r>
              <a:rPr lang="ru-RU" sz="1700" dirty="0"/>
              <a:t>»)</a:t>
            </a:r>
            <a:r>
              <a:rPr lang="ru-RU" sz="1700" dirty="0" smtClean="0"/>
              <a:t> </a:t>
            </a:r>
            <a:r>
              <a:rPr lang="ru-RU" sz="1700" dirty="0"/>
              <a:t>и увеличение числа вузов – участников проектов не должно становиться </a:t>
            </a:r>
            <a:r>
              <a:rPr lang="ru-RU" sz="1700" dirty="0" smtClean="0"/>
              <a:t>самоцелью.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/>
              <a:t>Реализация </a:t>
            </a:r>
            <a:r>
              <a:rPr lang="ru-RU" sz="1700" dirty="0"/>
              <a:t>государственных программ, предполагающих участие бизнеса, должна опираться на научно-технологическое прогнозирование и потребности в сфере высококвалифицированных кадров с учетом приоритетов научно-технологического </a:t>
            </a:r>
            <a:r>
              <a:rPr lang="ru-RU" sz="1700" dirty="0" smtClean="0"/>
              <a:t>развития и опыта </a:t>
            </a:r>
            <a:r>
              <a:rPr lang="ru-RU" sz="1700" dirty="0"/>
              <a:t>бизнеса как в образовательной сфере, так и в исследовательской деятельности</a:t>
            </a:r>
            <a:r>
              <a:rPr lang="ru-RU" sz="1700" dirty="0" smtClean="0"/>
              <a:t>.</a:t>
            </a:r>
            <a:endParaRPr lang="ru-RU" sz="17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/>
              <a:t>Целесообразно учесть такие </a:t>
            </a:r>
            <a:r>
              <a:rPr lang="ru-RU" sz="1700" dirty="0"/>
              <a:t>направления </a:t>
            </a:r>
            <a:r>
              <a:rPr lang="ru-RU" sz="1700" dirty="0" smtClean="0"/>
              <a:t>работы как проект </a:t>
            </a:r>
            <a:r>
              <a:rPr lang="ru-RU" sz="1700" dirty="0"/>
              <a:t>«</a:t>
            </a:r>
            <a:r>
              <a:rPr lang="ru-RU" sz="1700" dirty="0" err="1"/>
              <a:t>Профессионалитет</a:t>
            </a:r>
            <a:r>
              <a:rPr lang="ru-RU" sz="1700" dirty="0"/>
              <a:t>», программы «Передовые инженерные школы»</a:t>
            </a:r>
            <a:r>
              <a:rPr lang="ru-RU" sz="1700" dirty="0" smtClean="0"/>
              <a:t>  </a:t>
            </a:r>
            <a:r>
              <a:rPr lang="ru-RU" sz="1700" dirty="0"/>
              <a:t>в рамках национального проекта «Кадры» и перезапущенного национального проекта «Производительность труда и поддержка занятости».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/>
              <a:t>В </a:t>
            </a:r>
            <a:r>
              <a:rPr lang="ru-RU" sz="1700" dirty="0"/>
              <a:t>инженерном </a:t>
            </a:r>
            <a:r>
              <a:rPr lang="ru-RU" sz="1700" dirty="0" smtClean="0"/>
              <a:t>образовании необходимо </a:t>
            </a:r>
            <a:r>
              <a:rPr lang="ru-RU" sz="1700" dirty="0"/>
              <a:t>добиться </a:t>
            </a:r>
            <a:r>
              <a:rPr lang="ru-RU" sz="1700" dirty="0" smtClean="0"/>
              <a:t>непрерывности/</a:t>
            </a:r>
            <a:r>
              <a:rPr lang="ru-RU" sz="1700" dirty="0" err="1" smtClean="0"/>
              <a:t>бесшовности</a:t>
            </a:r>
            <a:r>
              <a:rPr lang="ru-RU" sz="1700" dirty="0" smtClean="0"/>
              <a:t> среднего профессионального и высшего образования; обеспечить преемственность, </a:t>
            </a:r>
            <a:r>
              <a:rPr lang="ru-RU" sz="1700" dirty="0"/>
              <a:t>избегать дублирования программ и проектов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86886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ustomShape 4"/>
          <p:cNvSpPr/>
          <p:nvPr/>
        </p:nvSpPr>
        <p:spPr>
          <a:xfrm>
            <a:off x="0" y="1333800"/>
            <a:ext cx="12192000" cy="180040"/>
          </a:xfrm>
          <a:prstGeom prst="rect">
            <a:avLst/>
          </a:prstGeom>
          <a:gradFill rotWithShape="0">
            <a:gsLst>
              <a:gs pos="0">
                <a:srgbClr val="2E5F99"/>
              </a:gs>
              <a:gs pos="100000">
                <a:srgbClr val="3C7AC7"/>
              </a:gs>
            </a:gsLst>
            <a:lin ang="16200000"/>
          </a:gradFill>
          <a:ln>
            <a:solidFill>
              <a:srgbClr val="4A7EBB"/>
            </a:solidFill>
            <a:round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rgbClr val="000000"/>
          </a:fontRef>
        </p:style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36" y="102408"/>
            <a:ext cx="6915912" cy="12313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8411" y="271849"/>
            <a:ext cx="3623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Мероприятия. Планы 2024 </a:t>
            </a:r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2550" y="1846906"/>
            <a:ext cx="1164275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 smtClean="0"/>
              <a:t>Заседание </a:t>
            </a:r>
            <a:r>
              <a:rPr lang="ru-RU" sz="1700" dirty="0"/>
              <a:t>неформального Клуба индустриальных партнеров ПИШ, 29 августа 2024, Новосибирск, в рамках Форума </a:t>
            </a:r>
            <a:r>
              <a:rPr lang="ru-RU" sz="1700" dirty="0" err="1"/>
              <a:t>Технопром</a:t>
            </a:r>
            <a:r>
              <a:rPr lang="ru-RU" sz="1700" dirty="0"/>
              <a:t> (совместно с Методическим центром ПИШ НИЯУ МИФИ и </a:t>
            </a:r>
            <a:r>
              <a:rPr lang="ru-RU" sz="1700" dirty="0" err="1"/>
              <a:t>Социоцентром</a:t>
            </a:r>
            <a:r>
              <a:rPr lang="ru-RU" sz="1700" dirty="0" smtClean="0"/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7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700" dirty="0" smtClean="0"/>
              <a:t>Заседание Комитета (13 сентября 2024г).</a:t>
            </a:r>
            <a:endParaRPr lang="ru-RU" sz="17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7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/>
              <a:t>Московский международный инженерный форум, ноябрь 2024 (совместно с МКПП(р</a:t>
            </a:r>
            <a:r>
              <a:rPr lang="ru-RU" sz="1700" dirty="0" smtClean="0"/>
              <a:t>)).</a:t>
            </a:r>
            <a:endParaRPr lang="ru-RU" sz="17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7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 smtClean="0"/>
              <a:t>Сессия </a:t>
            </a:r>
            <a:r>
              <a:rPr lang="ru-RU" sz="1700" dirty="0"/>
              <a:t>«Техническое развитие: госплан или новые рынки», ноябрь 2024, Санкт-Петербург, в рамках форума </a:t>
            </a:r>
            <a:r>
              <a:rPr lang="ru-RU" sz="1700" dirty="0" err="1"/>
              <a:t>Роспром</a:t>
            </a:r>
            <a:r>
              <a:rPr lang="ru-RU" sz="1700" dirty="0"/>
              <a:t> 2024 (совместно с </a:t>
            </a:r>
            <a:r>
              <a:rPr lang="ru-RU" sz="1700" dirty="0" smtClean="0"/>
              <a:t>СОСПП).</a:t>
            </a:r>
            <a:endParaRPr lang="ru-RU" sz="17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7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 smtClean="0"/>
              <a:t>Экспертные </a:t>
            </a:r>
            <a:r>
              <a:rPr lang="ru-RU" sz="1700" dirty="0"/>
              <a:t>обсуждения с представителями реального сектора в </a:t>
            </a:r>
            <a:r>
              <a:rPr lang="ru-RU" sz="1700" dirty="0" smtClean="0"/>
              <a:t>УФО,ЦФО, СФО </a:t>
            </a:r>
            <a:r>
              <a:rPr lang="ru-RU" sz="1700" dirty="0"/>
              <a:t>и </a:t>
            </a:r>
            <a:r>
              <a:rPr lang="ru-RU" sz="1700" dirty="0" smtClean="0"/>
              <a:t>ПФО (сентябрь </a:t>
            </a:r>
            <a:r>
              <a:rPr lang="ru-RU" sz="1700" dirty="0"/>
              <a:t>– декабрь</a:t>
            </a:r>
            <a:r>
              <a:rPr lang="ru-RU" sz="1700" dirty="0" smtClean="0"/>
              <a:t>).</a:t>
            </a:r>
            <a:endParaRPr lang="ru-RU" sz="17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7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 smtClean="0"/>
              <a:t>Заседание рабочей </a:t>
            </a:r>
            <a:r>
              <a:rPr lang="ru-RU" sz="1700" dirty="0"/>
              <a:t>группы </a:t>
            </a:r>
            <a:r>
              <a:rPr lang="ru-RU" sz="1700" dirty="0" smtClean="0"/>
              <a:t>по </a:t>
            </a:r>
            <a:r>
              <a:rPr lang="ru-RU" sz="1700" dirty="0"/>
              <a:t>корпоративным инновациям и когнитивным технологиям;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700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700" dirty="0" smtClean="0"/>
              <a:t>Рабочие </a:t>
            </a:r>
            <a:r>
              <a:rPr lang="ru-RU" sz="1700" dirty="0"/>
              <a:t>встречи и совещания </a:t>
            </a:r>
            <a:r>
              <a:rPr lang="ru-RU" sz="1700" dirty="0" smtClean="0"/>
              <a:t>(сентябрь </a:t>
            </a:r>
            <a:r>
              <a:rPr lang="ru-RU" sz="1700" dirty="0"/>
              <a:t>– декабрь).</a:t>
            </a:r>
          </a:p>
        </p:txBody>
      </p:sp>
    </p:spTree>
    <p:extLst>
      <p:ext uri="{BB962C8B-B14F-4D97-AF65-F5344CB8AC3E}">
        <p14:creationId xmlns:p14="http://schemas.microsoft.com/office/powerpoint/2010/main" val="401808296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8613CC7B872DD448117B04E01BDC483" ma:contentTypeVersion="11" ma:contentTypeDescription="Создание документа." ma:contentTypeScope="" ma:versionID="9b0d0763d69959547cc1ce1fb5ef065e">
  <xsd:schema xmlns:xsd="http://www.w3.org/2001/XMLSchema" xmlns:xs="http://www.w3.org/2001/XMLSchema" xmlns:p="http://schemas.microsoft.com/office/2006/metadata/properties" xmlns:ns3="f615abd8-3cb9-4983-8d85-a5ba442b9965" targetNamespace="http://schemas.microsoft.com/office/2006/metadata/properties" ma:root="true" ma:fieldsID="44cf6ed14ca4d5383d0990c934512012" ns3:_="">
    <xsd:import namespace="f615abd8-3cb9-4983-8d85-a5ba442b99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5abd8-3cb9-4983-8d85-a5ba442b99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7FB9C4-6829-4FFC-A066-F0292B07C02B}">
  <ds:schemaRefs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f615abd8-3cb9-4983-8d85-a5ba442b99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402477-8298-4CE7-99FF-C74855AB6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15abd8-3cb9-4983-8d85-a5ba442b99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4616FC-6DEA-4C14-B4C4-18A4478EB4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32075</TotalTime>
  <Words>1407</Words>
  <Application>Microsoft Office PowerPoint</Application>
  <PresentationFormat>Широкоэкранный</PresentationFormat>
  <Paragraphs>94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Демаков Игорь Леонидович</dc:creator>
  <cp:lastModifiedBy>Артем</cp:lastModifiedBy>
  <cp:revision>1444</cp:revision>
  <cp:lastPrinted>2023-10-26T15:14:08Z</cp:lastPrinted>
  <dcterms:created xsi:type="dcterms:W3CDTF">2022-03-01T00:16:08Z</dcterms:created>
  <dcterms:modified xsi:type="dcterms:W3CDTF">2024-08-20T08:25:35Z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0x010100C8613CC7B872DD448117B04E01BDC483</vt:lpwstr>
  </property>
  <property fmtid="{D5CDD505-2E9C-101B-9397-08002B2CF9AE}" pid="3" name="ICV">
    <vt:lpwstr>0c72808510764508b25d0a7103553f32</vt:lpwstr>
  </property>
  <property fmtid="{D5CDD505-2E9C-101B-9397-08002B2CF9AE}" pid="4" name="NXPowerLiteLastOptimized">
    <vt:lpwstr>532234</vt:lpwstr>
  </property>
  <property fmtid="{D5CDD505-2E9C-101B-9397-08002B2CF9AE}" pid="5" name="NXPowerLiteSettings">
    <vt:lpwstr>F7000400038000</vt:lpwstr>
  </property>
  <property fmtid="{D5CDD505-2E9C-101B-9397-08002B2CF9AE}" pid="6" name="NXPowerLiteVersion">
    <vt:lpwstr>S10.0.0</vt:lpwstr>
  </property>
</Properties>
</file>