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1" r:id="rId4"/>
    <p:sldId id="265" r:id="rId5"/>
    <p:sldId id="266" r:id="rId6"/>
    <p:sldId id="267" r:id="rId7"/>
    <p:sldId id="268" r:id="rId8"/>
    <p:sldId id="263" r:id="rId9"/>
    <p:sldId id="269" r:id="rId10"/>
    <p:sldId id="270" r:id="rId11"/>
    <p:sldId id="264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РСПП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Sheet1!$A$3:$A$7</c:f>
              <c:strCache>
                <c:ptCount val="5"/>
                <c:pt idx="0">
                  <c:v>иное</c:v>
                </c:pt>
                <c:pt idx="1">
                  <c:v>стремление клиентов к снижению стоимости аудиторских услуг на фоне экономических трудностей</c:v>
                </c:pt>
                <c:pt idx="2">
                  <c:v>снижение «ценности» аудита в глазах клиентов </c:v>
                </c:pt>
                <c:pt idx="3">
                  <c:v>снижение востребованности финансовой отчетности </c:v>
                </c:pt>
                <c:pt idx="4">
                  <c:v>сокращение объектов (клиентов), подлежащих обязательному аудиту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14</c:v>
                </c:pt>
                <c:pt idx="1">
                  <c:v>33</c:v>
                </c:pt>
                <c:pt idx="2">
                  <c:v>35</c:v>
                </c:pt>
                <c:pt idx="3">
                  <c:v>30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9F-4150-9A1D-D2AF825BB77E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СРО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Sheet1!$A$3:$A$7</c:f>
              <c:strCache>
                <c:ptCount val="5"/>
                <c:pt idx="0">
                  <c:v>иное</c:v>
                </c:pt>
                <c:pt idx="1">
                  <c:v>стремление клиентов к снижению стоимости аудиторских услуг на фоне экономических трудностей</c:v>
                </c:pt>
                <c:pt idx="2">
                  <c:v>снижение «ценности» аудита в глазах клиентов </c:v>
                </c:pt>
                <c:pt idx="3">
                  <c:v>снижение востребованности финансовой отчетности </c:v>
                </c:pt>
                <c:pt idx="4">
                  <c:v>сокращение объектов (клиентов), подлежащих обязательному аудиту</c:v>
                </c:pt>
              </c:strCache>
            </c:strRef>
          </c:cat>
          <c:val>
            <c:numRef>
              <c:f>Sheet1!$C$3:$C$7</c:f>
              <c:numCache>
                <c:formatCode>General</c:formatCode>
                <c:ptCount val="5"/>
                <c:pt idx="0">
                  <c:v>2</c:v>
                </c:pt>
                <c:pt idx="1">
                  <c:v>31</c:v>
                </c:pt>
                <c:pt idx="2">
                  <c:v>30</c:v>
                </c:pt>
                <c:pt idx="3">
                  <c:v>32</c:v>
                </c:pt>
                <c:pt idx="4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9F-4150-9A1D-D2AF825BB77E}"/>
            </c:ext>
          </c:extLst>
        </c:ser>
        <c:dLbls/>
        <c:gapWidth val="182"/>
        <c:axId val="118513664"/>
        <c:axId val="118515200"/>
      </c:barChart>
      <c:catAx>
        <c:axId val="11851366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515200"/>
        <c:crosses val="autoZero"/>
        <c:auto val="1"/>
        <c:lblAlgn val="ctr"/>
        <c:lblOffset val="100"/>
      </c:catAx>
      <c:valAx>
        <c:axId val="11851520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51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Sheet1!$B$8</c:f>
              <c:strCache>
                <c:ptCount val="1"/>
                <c:pt idx="0">
                  <c:v>РСПП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Sheet1!$A$9:$A$11</c:f>
              <c:strCache>
                <c:ptCount val="3"/>
                <c:pt idx="0">
                  <c:v>иное</c:v>
                </c:pt>
                <c:pt idx="1">
                  <c:v>несоблюдение основных принципов и стандартов аудиторской деятельности </c:v>
                </c:pt>
                <c:pt idx="2">
                  <c:v>демпинг</c:v>
                </c:pt>
              </c:strCache>
            </c:strRef>
          </c:cat>
          <c:val>
            <c:numRef>
              <c:f>Sheet1!$B$9:$B$11</c:f>
              <c:numCache>
                <c:formatCode>General</c:formatCode>
                <c:ptCount val="3"/>
                <c:pt idx="0">
                  <c:v>3</c:v>
                </c:pt>
                <c:pt idx="1">
                  <c:v>21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66-4436-B62F-7A1EF00DF024}"/>
            </c:ext>
          </c:extLst>
        </c:ser>
        <c:ser>
          <c:idx val="1"/>
          <c:order val="1"/>
          <c:tx>
            <c:strRef>
              <c:f>Sheet1!$C$8</c:f>
              <c:strCache>
                <c:ptCount val="1"/>
                <c:pt idx="0">
                  <c:v>СРО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Sheet1!$A$9:$A$11</c:f>
              <c:strCache>
                <c:ptCount val="3"/>
                <c:pt idx="0">
                  <c:v>иное</c:v>
                </c:pt>
                <c:pt idx="1">
                  <c:v>несоблюдение основных принципов и стандартов аудиторской деятельности </c:v>
                </c:pt>
                <c:pt idx="2">
                  <c:v>демпинг</c:v>
                </c:pt>
              </c:strCache>
            </c:strRef>
          </c:cat>
          <c:val>
            <c:numRef>
              <c:f>Sheet1!$C$9:$C$11</c:f>
              <c:numCache>
                <c:formatCode>General</c:formatCode>
                <c:ptCount val="3"/>
                <c:pt idx="0">
                  <c:v>0</c:v>
                </c:pt>
                <c:pt idx="1">
                  <c:v>21</c:v>
                </c:pt>
                <c:pt idx="2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66-4436-B62F-7A1EF00DF024}"/>
            </c:ext>
          </c:extLst>
        </c:ser>
        <c:dLbls/>
        <c:gapWidth val="182"/>
        <c:axId val="118426240"/>
        <c:axId val="118440320"/>
      </c:barChart>
      <c:catAx>
        <c:axId val="11842624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440320"/>
        <c:crosses val="autoZero"/>
        <c:auto val="1"/>
        <c:lblAlgn val="ctr"/>
        <c:lblOffset val="100"/>
      </c:catAx>
      <c:valAx>
        <c:axId val="1184403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42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Sheet1!$B$18</c:f>
              <c:strCache>
                <c:ptCount val="1"/>
                <c:pt idx="0">
                  <c:v>РСПП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Sheet1!$A$19:$A$23</c:f>
              <c:strCache>
                <c:ptCount val="5"/>
                <c:pt idx="0">
                  <c:v>иное</c:v>
                </c:pt>
                <c:pt idx="1">
                  <c:v>высокая стоимость экзаменов ЕАК</c:v>
                </c:pt>
                <c:pt idx="2">
                  <c:v>сложность экзаменов ЕАК</c:v>
                </c:pt>
                <c:pt idx="3">
                  <c:v>отсутствие (практически) подготовительной работы в ВУЗах </c:v>
                </c:pt>
                <c:pt idx="4">
                  <c:v>сокращение соответствующих программ в ВУЗах</c:v>
                </c:pt>
              </c:strCache>
            </c:strRef>
          </c:cat>
          <c:val>
            <c:numRef>
              <c:f>Sheet1!$B$19:$B$23</c:f>
              <c:numCache>
                <c:formatCode>General</c:formatCode>
                <c:ptCount val="5"/>
                <c:pt idx="0">
                  <c:v>12</c:v>
                </c:pt>
                <c:pt idx="1">
                  <c:v>28</c:v>
                </c:pt>
                <c:pt idx="2">
                  <c:v>26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96-44E8-A45F-4BFE54B61EA3}"/>
            </c:ext>
          </c:extLst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СРО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Sheet1!$A$19:$A$23</c:f>
              <c:strCache>
                <c:ptCount val="5"/>
                <c:pt idx="0">
                  <c:v>иное</c:v>
                </c:pt>
                <c:pt idx="1">
                  <c:v>высокая стоимость экзаменов ЕАК</c:v>
                </c:pt>
                <c:pt idx="2">
                  <c:v>сложность экзаменов ЕАК</c:v>
                </c:pt>
                <c:pt idx="3">
                  <c:v>отсутствие (практически) подготовительной работы в ВУЗах </c:v>
                </c:pt>
                <c:pt idx="4">
                  <c:v>сокращение соответствующих программ в ВУЗах</c:v>
                </c:pt>
              </c:strCache>
            </c:strRef>
          </c:cat>
          <c:val>
            <c:numRef>
              <c:f>Sheet1!$C$19:$C$23</c:f>
              <c:numCache>
                <c:formatCode>General</c:formatCode>
                <c:ptCount val="5"/>
                <c:pt idx="0">
                  <c:v>0</c:v>
                </c:pt>
                <c:pt idx="1">
                  <c:v>33</c:v>
                </c:pt>
                <c:pt idx="2">
                  <c:v>33</c:v>
                </c:pt>
                <c:pt idx="3">
                  <c:v>32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96-44E8-A45F-4BFE54B61EA3}"/>
            </c:ext>
          </c:extLst>
        </c:ser>
        <c:dLbls/>
        <c:gapWidth val="182"/>
        <c:axId val="118470912"/>
        <c:axId val="118476800"/>
      </c:barChart>
      <c:catAx>
        <c:axId val="1184709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476800"/>
        <c:crosses val="autoZero"/>
        <c:auto val="1"/>
        <c:lblAlgn val="ctr"/>
        <c:lblOffset val="100"/>
      </c:catAx>
      <c:valAx>
        <c:axId val="11847680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47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7EF1B-EB44-48B6-826E-75C2AD0C93D1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E3A22-3FB3-45BC-9E2F-AFF6CC78C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3/26/2024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3/26/2024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3/26/2024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692696"/>
            <a:ext cx="6262464" cy="1829761"/>
          </a:xfrm>
        </p:spPr>
        <p:txBody>
          <a:bodyPr>
            <a:normAutofit/>
          </a:bodyPr>
          <a:lstStyle/>
          <a:p>
            <a:r>
              <a:rPr lang="ru-RU" sz="2400" cap="all" dirty="0"/>
              <a:t>Комитет по финансовой политике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cap="all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cap="all" dirty="0"/>
              <a:t>Подкомитет ПО аудиторской деятельности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Кадровая проблема в аудите</a:t>
            </a:r>
          </a:p>
        </p:txBody>
      </p:sp>
      <p:pic>
        <p:nvPicPr>
          <p:cNvPr id="1026" name="Picture 2" descr="LOG_RS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11557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755576" y="5373216"/>
            <a:ext cx="7844408" cy="1343720"/>
          </a:xfrm>
          <a:prstGeom prst="rect">
            <a:avLst/>
          </a:prstGeom>
        </p:spPr>
        <p:txBody>
          <a:bodyPr vert="horz" lIns="45720" rIns="45720">
            <a:normAutofit fontScale="92500" lnSpcReduction="20000"/>
          </a:bodyPr>
          <a:lstStyle/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Алтухов Кирилл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Витальевич,</a:t>
            </a: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сопредседатель Подкомитета</a:t>
            </a: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Москва </a:t>
            </a:r>
            <a:r>
              <a:rPr kumimoji="0" lang="ru-RU" sz="2200" b="1" i="0" u="none" strike="noStrike" kern="1200" cap="all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19.03.2024</a:t>
            </a:r>
            <a:endParaRPr kumimoji="0" lang="ru-RU" sz="22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Разрушительная деятельность отдельных аудиторских организаций. Что делать?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2800" dirty="0"/>
          </a:p>
          <a:p>
            <a:r>
              <a:rPr lang="ru-RU" sz="1800" dirty="0"/>
              <a:t>Предлагаем распределять между всеми аудиторскими компаниями наиболее крупные заказы</a:t>
            </a:r>
          </a:p>
          <a:p>
            <a:r>
              <a:rPr lang="ru-RU" sz="1800" dirty="0"/>
              <a:t>Конкурсный отбор чрезмерно зарегулирован.  Нужно больше свободы заказчикам</a:t>
            </a:r>
            <a:endParaRPr lang="en-US" sz="1800" dirty="0"/>
          </a:p>
          <a:p>
            <a:r>
              <a:rPr lang="ru-RU" sz="1800" dirty="0"/>
              <a:t>Необходимо проработать вопрос отзыва аудиторского заключения у аудируемых лиц, которые воспользовались услугами недобросовестных аудиторских организаций</a:t>
            </a:r>
            <a:endParaRPr lang="en-US" sz="1800" dirty="0"/>
          </a:p>
          <a:p>
            <a:r>
              <a:rPr lang="ru-RU" sz="1800" dirty="0"/>
              <a:t>Изменить концептуальный подход при ВКД. Сейчас система ВКД наносит реальный вред членам СРО</a:t>
            </a:r>
          </a:p>
          <a:p>
            <a:r>
              <a:rPr lang="ru-RU" sz="1800" dirty="0"/>
              <a:t>Ввести ответственность за уклонение от проведения обязательного аудита</a:t>
            </a:r>
          </a:p>
          <a:p>
            <a:endParaRPr lang="en-US" sz="1800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78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кадров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43F8D9B-432C-4094-8966-EC5345E0FA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580192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7442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Подготовка кадров. Комментарии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ВУЗАх</a:t>
            </a:r>
            <a:r>
              <a:rPr lang="ru-RU" dirty="0"/>
              <a:t> студенты не могут получить практические навыки. теоретические быстро теряются</a:t>
            </a:r>
            <a:endParaRPr lang="en-US" dirty="0"/>
          </a:p>
          <a:p>
            <a:pPr lvl="0"/>
            <a:r>
              <a:rPr lang="ru-RU" dirty="0"/>
              <a:t>Вуз не может подготовить соответствующего специалиста, он может дать только базовые знания как и в любой другой профессии</a:t>
            </a:r>
            <a:endParaRPr lang="en-US" dirty="0"/>
          </a:p>
          <a:p>
            <a:pPr lvl="0"/>
            <a:r>
              <a:rPr lang="ru-RU" dirty="0"/>
              <a:t>Подготовительная работа в ВУЗах ведется на должном уровне. У нас стажируются студенты с хорошим уровнем </a:t>
            </a:r>
            <a:r>
              <a:rPr lang="ru-RU" dirty="0" err="1"/>
              <a:t>профподготовки</a:t>
            </a:r>
            <a:r>
              <a:rPr lang="ru-RU" dirty="0"/>
              <a:t>, но в профессию дальше не идут </a:t>
            </a:r>
            <a:endParaRPr lang="en-US" dirty="0"/>
          </a:p>
          <a:p>
            <a:pPr lvl="0"/>
            <a:r>
              <a:rPr lang="ru-RU" dirty="0"/>
              <a:t>Практики у новых аудиторов (студентов или стажёров) НЕТ</a:t>
            </a:r>
            <a:endParaRPr lang="en-US" dirty="0"/>
          </a:p>
          <a:p>
            <a:pPr lvl="0"/>
            <a:r>
              <a:rPr lang="ru-RU" dirty="0"/>
              <a:t>Отсутствует связь между учебными программами в ВУЗах и требованиями на экзамене в ЕАК</a:t>
            </a:r>
            <a:endParaRPr lang="en-US" dirty="0"/>
          </a:p>
          <a:p>
            <a:pPr lvl="0"/>
            <a:r>
              <a:rPr lang="ru-RU" dirty="0"/>
              <a:t>В вузах программы не сокращаются. Сокращаются бюджетные места.  С точки зрения Министерства науки и высшего образования обществу не нужны бухгалтера и аудиторы, поэтому сокращается количество бюджетных мест. </a:t>
            </a:r>
            <a:endParaRPr lang="en-US" dirty="0"/>
          </a:p>
          <a:p>
            <a:pPr lvl="0"/>
            <a:r>
              <a:rPr lang="ru-RU" dirty="0"/>
              <a:t>Изучение западных стандартов  в ВУЗАХ - потерянное время.</a:t>
            </a:r>
            <a:endParaRPr lang="en-US" dirty="0"/>
          </a:p>
          <a:p>
            <a:pPr lvl="0"/>
            <a:r>
              <a:rPr lang="ru-RU" dirty="0"/>
              <a:t>Замена диплома о дополнительном  профессиональном образовании  на квалификационный аттестат общественной организации, который  никем не принимается за документ кроме СРО ААС.  Специалисты не желают тратить время и деньги на тестирование, которое не учитывается при смене профессии как дополнительное профессиональное образование по экономической специальности</a:t>
            </a:r>
            <a:endParaRPr lang="en-US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407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Подготовка кадров. Что делать? (1)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68" y="1166018"/>
            <a:ext cx="8263632" cy="478326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400" dirty="0" err="1"/>
              <a:t>Госраспределение</a:t>
            </a:r>
            <a:r>
              <a:rPr lang="ru-RU" sz="1400" dirty="0"/>
              <a:t> как заказов на аудит, так и кадров в аудиторскую фирму! </a:t>
            </a:r>
            <a:endParaRPr lang="en-US" sz="1400" dirty="0"/>
          </a:p>
          <a:p>
            <a:pPr lvl="0"/>
            <a:r>
              <a:rPr lang="ru-RU" sz="1400" dirty="0"/>
              <a:t>Законодательно обязать ВУЗы нанимать на обучение аудиту, </a:t>
            </a:r>
            <a:r>
              <a:rPr lang="ru-RU" sz="1400" dirty="0" err="1"/>
              <a:t>бух.учету</a:t>
            </a:r>
            <a:r>
              <a:rPr lang="ru-RU" sz="1400" dirty="0"/>
              <a:t> только аттестованных аудиторов по ставке не ниже 1500 </a:t>
            </a:r>
            <a:r>
              <a:rPr lang="ru-RU" sz="1400" dirty="0" err="1"/>
              <a:t>руб</a:t>
            </a:r>
            <a:r>
              <a:rPr lang="ru-RU" sz="1400" dirty="0"/>
              <a:t>/час. Возраст не старше 50</a:t>
            </a:r>
            <a:endParaRPr lang="en-US" sz="1400" dirty="0"/>
          </a:p>
          <a:p>
            <a:pPr lvl="0"/>
            <a:r>
              <a:rPr lang="ru-RU" sz="1400" dirty="0"/>
              <a:t>Начинать с ВУЗов. Экзамен должен проверять не доскональное знание нормативных актов (по принципу "вызубрил - забыл"), а понимание процессов, умение работать с информацией, умение анализировать данные и делать выводы</a:t>
            </a:r>
            <a:endParaRPr lang="en-US" sz="1400" dirty="0"/>
          </a:p>
          <a:p>
            <a:pPr lvl="0"/>
            <a:r>
              <a:rPr lang="ru-RU" sz="1400" dirty="0"/>
              <a:t>Бухгалтеров растить нужно. Обязательные неформальные стажировки во время учебы. Лучше в аудиторские или аутсорсинговые компании, чтобы росли не узкими специалистами.  Распределение после ВУЗ</a:t>
            </a:r>
            <a:endParaRPr lang="en-US" sz="1400" dirty="0"/>
          </a:p>
          <a:p>
            <a:pPr lvl="0"/>
            <a:r>
              <a:rPr lang="ru-RU" sz="1400" dirty="0"/>
              <a:t>Расформировать ЕАК и передать ее функции МИНФИНУ</a:t>
            </a:r>
            <a:endParaRPr lang="en-US" sz="1400" dirty="0"/>
          </a:p>
          <a:p>
            <a:pPr lvl="0"/>
            <a:r>
              <a:rPr lang="ru-RU" sz="1400" dirty="0"/>
              <a:t>Экзамен аудиторов по сегментам: страхование, банковский аудит, аудит ОЗО - экзамен по всем критериям, а аудит, не входящий в данные сферы деятельности- экзамен в упрощенном порядке, т.к. большинство аудиторов не проверяют данные сферы деятельности</a:t>
            </a:r>
            <a:endParaRPr lang="en-US" sz="1400" dirty="0"/>
          </a:p>
          <a:p>
            <a:pPr lvl="0"/>
            <a:r>
              <a:rPr lang="ru-RU" sz="1400" dirty="0"/>
              <a:t>Сделать экзамен более дифференцированным: программу по аттестации для проведения общего аудита, для аудита ОЗО и аудита кредитно-финансовых организаций</a:t>
            </a:r>
            <a:endParaRPr lang="en-US" sz="1400" dirty="0"/>
          </a:p>
          <a:p>
            <a:pPr lvl="0"/>
            <a:r>
              <a:rPr lang="ru-RU" sz="1400" dirty="0"/>
              <a:t>Выработайте какие-то упрощенные процедуры для </a:t>
            </a:r>
            <a:r>
              <a:rPr lang="ru-RU" sz="1400" dirty="0" err="1"/>
              <a:t>проф</a:t>
            </a:r>
            <a:r>
              <a:rPr lang="ru-RU" sz="1400" dirty="0"/>
              <a:t> бухгалтеров, налоговых консультантов и </a:t>
            </a:r>
            <a:r>
              <a:rPr lang="ru-RU" sz="1400" dirty="0" err="1"/>
              <a:t>др</a:t>
            </a:r>
            <a:r>
              <a:rPr lang="ru-RU" sz="1400" dirty="0"/>
              <a:t>, фактически работающих в аудиторских компаниях, и привлекаемых к проверкам</a:t>
            </a:r>
            <a:endParaRPr lang="en-US" sz="1400" dirty="0"/>
          </a:p>
          <a:p>
            <a:pPr lvl="0"/>
            <a:r>
              <a:rPr lang="ru-RU" sz="1400" dirty="0"/>
              <a:t>Ввести более лояльные экзамены без лишних требований к знанию сопутствующих предметов</a:t>
            </a:r>
            <a:endParaRPr lang="en-US" sz="1400" dirty="0"/>
          </a:p>
          <a:p>
            <a:pPr lvl="0"/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21170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Подготовка кадров. Что делать? (2)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>
            <a:normAutofit fontScale="92500"/>
          </a:bodyPr>
          <a:lstStyle/>
          <a:p>
            <a:pPr lvl="0"/>
            <a:r>
              <a:rPr lang="ru-RU" sz="1400" dirty="0"/>
              <a:t>Для проходящих успешно аттестацию кандидатов должна быть какая-то система господдержки, либо грантов СРО - компенсация стоимости обучения, тестирования</a:t>
            </a:r>
            <a:endParaRPr lang="en-US" sz="1400" dirty="0"/>
          </a:p>
          <a:p>
            <a:pPr lvl="0"/>
            <a:r>
              <a:rPr lang="ru-RU" sz="1400" dirty="0"/>
              <a:t>Подготовка к аттестации и сама аттестация не должна стоить настолько дорого, как это существует сегодня. По факту установлен имущественный ценз для входа в профессию</a:t>
            </a:r>
            <a:endParaRPr lang="en-US" sz="1400" dirty="0"/>
          </a:p>
          <a:p>
            <a:pPr lvl="0"/>
            <a:r>
              <a:rPr lang="ru-RU" sz="1400" dirty="0"/>
              <a:t>Существующая структура в общем-то оптимальна, за исключением входа в профессию молодых специалистов, а именно - сдачи экзамена. Для более объективного оценивания навыков кандидатов необходимо  - более широкое освещение (методологические материалы по экзаменам, сквозные работы по экзаменационной работе и т.п.); неизменность подхода и структуры заданий на экзамене в течении достаточно продолжительного времени; исключение избыточно детализированных вопросов, направленных на знание явно незначительных деталей; снижение трудоемкости заданий</a:t>
            </a:r>
            <a:endParaRPr lang="en-US" sz="1400" dirty="0"/>
          </a:p>
          <a:p>
            <a:pPr lvl="0"/>
            <a:r>
              <a:rPr lang="ru-RU" sz="1400" dirty="0"/>
              <a:t>Сдача экзаменов в ЕАК, должна быть более открытой. Обязательно должны разбираться ошибки, допущенные претендентом самим и другими</a:t>
            </a:r>
            <a:endParaRPr lang="en-US" sz="1400" dirty="0"/>
          </a:p>
          <a:p>
            <a:pPr lvl="0"/>
            <a:r>
              <a:rPr lang="ru-RU" sz="1400" dirty="0"/>
              <a:t>Достаточно высшего экономического образования + опыт практической работы в бухгалтерской, экономической работе  не менее 5 лет + стажировка. Все остальное - профанация</a:t>
            </a:r>
            <a:endParaRPr lang="en-US" sz="1400" dirty="0"/>
          </a:p>
          <a:p>
            <a:pPr lvl="0"/>
            <a:r>
              <a:rPr lang="ru-RU" sz="1400" dirty="0"/>
              <a:t>Снять ограничение для допуска к аттестации в виде наличия высшего образования</a:t>
            </a:r>
            <a:endParaRPr lang="en-US" sz="1400" dirty="0"/>
          </a:p>
          <a:p>
            <a:pPr lvl="0"/>
            <a:r>
              <a:rPr lang="ru-RU" sz="1400" dirty="0"/>
              <a:t>Разрешить студентам профильных специальностей сдавать первые блоки аудиторских экзаменов, зачитывать их успешную сдачу в счет экзаменов/зачетов в вузах</a:t>
            </a:r>
            <a:endParaRPr lang="en-US" sz="1400" dirty="0"/>
          </a:p>
          <a:p>
            <a:pPr lvl="0"/>
            <a:r>
              <a:rPr lang="ru-RU" sz="1400" dirty="0"/>
              <a:t>Ежегодное 40 часовое  обязательное повышение квалификации  по заранее определенной тематике- излишняя трата времени и денег. Непрерывность образования должна  быть обеспечена  свободой выбора соответствующей специализации и поощрительными мерами</a:t>
            </a:r>
            <a:endParaRPr lang="en-US" sz="1400" dirty="0"/>
          </a:p>
          <a:p>
            <a:pPr lvl="0"/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999081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Привлечение молодых кадров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68" y="1166018"/>
            <a:ext cx="8263632" cy="478326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Скоро останутся одни пенсионеры, конечно, нужна молодежь</a:t>
            </a:r>
            <a:endParaRPr lang="en-US" dirty="0"/>
          </a:p>
          <a:p>
            <a:pPr lvl="0"/>
            <a:r>
              <a:rPr lang="ru-RU" dirty="0"/>
              <a:t>При сокращающемся рынке аудита приток не нужен</a:t>
            </a:r>
            <a:endParaRPr lang="en-US" dirty="0"/>
          </a:p>
          <a:p>
            <a:pPr lvl="0"/>
            <a:r>
              <a:rPr lang="ru-RU" dirty="0"/>
              <a:t>Нужен постоянный приток кадров с тем, чтобы присутствовали все возрастные категории, иначе будут наблюдаться демографические провалы. В настоящее время одной из причин дефицита кадров является такой демографический разрыв, связанный с массовым уходом на пенсию первого поколения аудиторов 90-х годов.</a:t>
            </a:r>
            <a:endParaRPr lang="en-US" dirty="0"/>
          </a:p>
          <a:p>
            <a:pPr lvl="0"/>
            <a:r>
              <a:rPr lang="ru-RU" dirty="0"/>
              <a:t>Через 10 лет кадровый кризис  </a:t>
            </a:r>
            <a:endParaRPr lang="en-US" dirty="0"/>
          </a:p>
          <a:p>
            <a:pPr lvl="0"/>
            <a:r>
              <a:rPr lang="ru-RU" dirty="0"/>
              <a:t>На сегодняшний день аудиторов катастрофически не хватает, поэтому приток молодежи выровняет рынок</a:t>
            </a:r>
            <a:endParaRPr lang="en-US" dirty="0"/>
          </a:p>
          <a:p>
            <a:pPr lvl="0"/>
            <a:r>
              <a:rPr lang="ru-RU" dirty="0"/>
              <a:t>Рынок и не должен быть большим, но кадры должны обновляться</a:t>
            </a:r>
            <a:endParaRPr lang="en-US" dirty="0"/>
          </a:p>
          <a:p>
            <a:pPr lvl="0"/>
            <a:r>
              <a:rPr lang="ru-RU" dirty="0"/>
              <a:t>Ротация кадров в аудите полезна, поскольку аудиторы уходят на работу финансовыми директорами, главными бухгалтерами. Такая ротация способствует популяризации аудита и укреплению связей с аудиторскими компаниями</a:t>
            </a:r>
            <a:endParaRPr lang="en-US" dirty="0"/>
          </a:p>
          <a:p>
            <a:pPr lvl="0"/>
            <a:r>
              <a:rPr lang="ru-RU" dirty="0"/>
              <a:t>Профессия "Аудитор" не пользуется популярностью среди молодежи!</a:t>
            </a:r>
            <a:endParaRPr lang="en-US" dirty="0"/>
          </a:p>
          <a:p>
            <a:pPr lvl="0"/>
            <a:r>
              <a:rPr lang="ru-RU" dirty="0"/>
              <a:t>Профессия аудитора  в сфере финансов интересная, на мой взгляд участвовать в аудиторских проверках для молодых специалистов очень интересно, полезно и перспективно</a:t>
            </a:r>
            <a:endParaRPr lang="en-US" dirty="0"/>
          </a:p>
          <a:p>
            <a:pPr lvl="0"/>
            <a:r>
              <a:rPr lang="ru-RU" dirty="0"/>
              <a:t>Крайне сложный вход в профессию. Экзамен дорогой, сдается длительное время</a:t>
            </a:r>
            <a:endParaRPr lang="en-US" dirty="0"/>
          </a:p>
          <a:p>
            <a:pPr lvl="0"/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99883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600" dirty="0"/>
              <a:t>Кто должен идти в профессию?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68" y="1166018"/>
            <a:ext cx="8263632" cy="478326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900" dirty="0"/>
              <a:t>Главные бухгалтера, финансовые директора сдающие экзамен по упрощенной схеме</a:t>
            </a:r>
            <a:endParaRPr lang="en-US" sz="2900" dirty="0"/>
          </a:p>
          <a:p>
            <a:pPr lvl="0"/>
            <a:r>
              <a:rPr lang="ru-RU" sz="2900" dirty="0"/>
              <a:t>Люди с опытом работы бухгалтерами, экономистами хотя бы 2-3 года. Желательны дополнительные юридические знания</a:t>
            </a:r>
            <a:endParaRPr lang="en-US" sz="2900" dirty="0"/>
          </a:p>
          <a:p>
            <a:pPr lvl="0"/>
            <a:r>
              <a:rPr lang="ru-RU" sz="2900" dirty="0"/>
              <a:t>Специалисты, владеющими знаниями в области бухгалтерского учета, налогообложения, основ юриспруденции. До сдачи экзамена специалист обязан иметь практику работы в бухгалтерской сфере</a:t>
            </a:r>
            <a:endParaRPr lang="en-US" sz="2900" dirty="0"/>
          </a:p>
          <a:p>
            <a:pPr lvl="0"/>
            <a:r>
              <a:rPr lang="ru-RU" sz="2900" dirty="0"/>
              <a:t>Специалисты, владеющие компьютером и всеми офисными приложениями, ориентирующиеся в ИТ технологиях</a:t>
            </a:r>
            <a:endParaRPr lang="en-US" sz="2900" dirty="0"/>
          </a:p>
          <a:p>
            <a:pPr lvl="0"/>
            <a:r>
              <a:rPr lang="ru-RU" sz="2900" dirty="0"/>
              <a:t>Молодежь со специальным образованием</a:t>
            </a:r>
            <a:endParaRPr lang="en-US" sz="2900" dirty="0"/>
          </a:p>
          <a:p>
            <a:pPr lvl="0"/>
            <a:r>
              <a:rPr lang="ru-RU" sz="2900" dirty="0"/>
              <a:t>Молодые специалисты, имеющие профильное образование и проработавшие ассистентами аудиторов не менее 3-х лет</a:t>
            </a:r>
            <a:endParaRPr lang="en-US" sz="2900" dirty="0"/>
          </a:p>
          <a:p>
            <a:pPr lvl="0"/>
            <a:r>
              <a:rPr lang="ru-RU" sz="2900" dirty="0"/>
              <a:t>В профессию должны идти студенты, в качестве помощников аудитора, и в дальнейшем уже в ходе работы расти до аудиторов.   К моменты выхода на профессиональный экзамен они должны обладать знаниями и навыками в сфере экономики, учета, юриспруденции</a:t>
            </a:r>
            <a:endParaRPr lang="en-US" sz="2900" dirty="0"/>
          </a:p>
          <a:p>
            <a:pPr lvl="0"/>
            <a:r>
              <a:rPr lang="ru-RU" sz="2900" dirty="0"/>
              <a:t>В профессию должна прийти пытливая молодежь, а компетенции, знания и особенно навыки - дело наживное, было бы желание</a:t>
            </a:r>
            <a:endParaRPr lang="en-US" sz="2900" dirty="0"/>
          </a:p>
          <a:p>
            <a:pPr lvl="0"/>
            <a:r>
              <a:rPr lang="ru-RU" sz="2900" dirty="0"/>
              <a:t>В профессию должны прийти профессионалы. Может быть, когда будут внедрены МСФО, то появятся профессионалы по всем направлениям аудита</a:t>
            </a:r>
            <a:endParaRPr lang="en-US" sz="2900" dirty="0"/>
          </a:p>
          <a:p>
            <a:pPr lvl="0"/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30298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sz="2000" dirty="0"/>
          </a:p>
          <a:p>
            <a:pPr marL="109728" indent="0">
              <a:buNone/>
            </a:pPr>
            <a:r>
              <a:rPr lang="ru-RU" sz="2000" dirty="0"/>
              <a:t>В опросе приняло участие:</a:t>
            </a:r>
          </a:p>
          <a:p>
            <a:r>
              <a:rPr lang="ru-RU" sz="2000" dirty="0"/>
              <a:t>От подкомитета по аудиторской деятельности -11 человек</a:t>
            </a:r>
          </a:p>
          <a:p>
            <a:r>
              <a:rPr lang="ru-RU" sz="2000" dirty="0"/>
              <a:t>От СРО аудиторов – 156 человек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u="sng" dirty="0"/>
              <a:t/>
            </a:r>
            <a:br>
              <a:rPr lang="ru-RU" sz="2200" u="sng" dirty="0"/>
            </a:br>
            <a:r>
              <a:rPr lang="ru-RU" sz="3600" dirty="0"/>
              <a:t>Предварительный опрос представителей профессии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Снижение объема рынка аудита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B29A289E-C93D-4FD5-8188-7E5DB0D99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203377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Ценность и востребованность аудита. Комментарии (1)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700" dirty="0"/>
              <a:t>Многие клиенты не понимают зачем они обязаны проводить обязательный аудит</a:t>
            </a:r>
          </a:p>
          <a:p>
            <a:r>
              <a:rPr lang="ru-RU" sz="1700" dirty="0"/>
              <a:t>Аудит в том виде в каком его обязаны проводить аудиторы не нужен заказчикам аудита</a:t>
            </a:r>
          </a:p>
          <a:p>
            <a:r>
              <a:rPr lang="ru-RU" sz="1700" dirty="0"/>
              <a:t>Есть устойчивый пул клиентов, понимающих ценность аудита и без требований законодательства</a:t>
            </a:r>
            <a:endParaRPr lang="en-US" sz="1700" dirty="0"/>
          </a:p>
          <a:p>
            <a:pPr lvl="0"/>
            <a:r>
              <a:rPr lang="ru-RU" sz="1700" dirty="0"/>
              <a:t>Но аудит это общественно значимая отрасль для государства!</a:t>
            </a:r>
            <a:endParaRPr lang="en-US" sz="1700" dirty="0"/>
          </a:p>
          <a:p>
            <a:pPr lvl="0"/>
            <a:r>
              <a:rPr lang="ru-RU" sz="1700" dirty="0"/>
              <a:t>Зачастую аудиторы играют благотворную роль, в том числе меняя сознание бизнеса по выходу "из тени"</a:t>
            </a:r>
            <a:endParaRPr lang="en-US" sz="1700" dirty="0"/>
          </a:p>
          <a:p>
            <a:pPr lvl="0"/>
            <a:r>
              <a:rPr lang="ru-RU" sz="1700" dirty="0"/>
              <a:t>Да, раньше аудиторов воспринимали, как реальных помощников, а сейчас как навязанную ненужную, ставшую дорогостоящей, обязанность.  </a:t>
            </a:r>
            <a:endParaRPr lang="en-US" sz="1700" dirty="0"/>
          </a:p>
          <a:p>
            <a:pPr lvl="0"/>
            <a:r>
              <a:rPr lang="ru-RU" sz="1700" dirty="0"/>
              <a:t>У клиентов до сих пор осталось мнение, что аудитор должен помогать, а не выступать в роли «независимого надсмотрщика» </a:t>
            </a:r>
          </a:p>
          <a:p>
            <a:r>
              <a:rPr lang="ru-RU" sz="1700" dirty="0"/>
              <a:t>Ценность аудита снижается, когда отменяют обязательный аудит </a:t>
            </a:r>
            <a:endParaRPr lang="en-US" sz="1700" dirty="0"/>
          </a:p>
          <a:p>
            <a:pPr lvl="0"/>
            <a:endParaRPr lang="en-US" sz="17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681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Ценность и востребованность аудита. Комментарии (2)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3600" dirty="0"/>
              <a:t>Отсутствуют публикации в СМИ о значимости аудита, хотя постоянно проходят статьи о том, что качество аудита не на высоте</a:t>
            </a:r>
          </a:p>
          <a:p>
            <a:r>
              <a:rPr lang="ru-RU" sz="3600" dirty="0"/>
              <a:t>Клиенты не доверяют аудиторам из-за обязанности последних сообщать в Росфинмониторинг</a:t>
            </a:r>
            <a:endParaRPr lang="en-US" sz="3600" dirty="0"/>
          </a:p>
          <a:p>
            <a:pPr lvl="0"/>
            <a:r>
              <a:rPr lang="ru-RU" sz="3600" dirty="0"/>
              <a:t>СРО позволило процветать продавцам аудиторских заключений за 30-50 </a:t>
            </a:r>
            <a:r>
              <a:rPr lang="ru-RU" sz="3600" dirty="0" err="1"/>
              <a:t>тр</a:t>
            </a:r>
            <a:r>
              <a:rPr lang="ru-RU" sz="3600" dirty="0"/>
              <a:t>, как результат недоверие к профессии аудитора</a:t>
            </a:r>
            <a:endParaRPr lang="en-US" sz="3600" dirty="0"/>
          </a:p>
          <a:p>
            <a:r>
              <a:rPr lang="ru-RU" sz="3600" dirty="0"/>
              <a:t>Системное ухудшение положения МСП, на монополизацию рынка аудита 10-кой московских компаний и </a:t>
            </a:r>
            <a:r>
              <a:rPr lang="ru-RU" sz="3600" dirty="0" err="1"/>
              <a:t>инагентами</a:t>
            </a:r>
            <a:r>
              <a:rPr lang="ru-RU" sz="3600" dirty="0"/>
              <a:t> (переименованными крупнейшими иностранными </a:t>
            </a:r>
            <a:r>
              <a:rPr lang="ru-RU" sz="3600" dirty="0" err="1"/>
              <a:t>сетевиками</a:t>
            </a:r>
            <a:r>
              <a:rPr lang="ru-RU" sz="3600" dirty="0"/>
              <a:t>). Для отвода глаз созданный СРО комитет по МСП, который по состоянию на март 2024г. еще не принес никаких улучшений для МСП, не внес упрощений в деятельность СРО в целях ВКД МСП и пр. </a:t>
            </a:r>
            <a:endParaRPr lang="en-US" sz="3600" dirty="0"/>
          </a:p>
          <a:p>
            <a:r>
              <a:rPr lang="ru-RU" sz="3600" dirty="0"/>
              <a:t>Отсутствует адекватная ответственность за уклонение от проведения обязательного аудита </a:t>
            </a:r>
            <a:endParaRPr lang="en-US" sz="3600" dirty="0"/>
          </a:p>
          <a:p>
            <a:r>
              <a:rPr lang="ru-RU" sz="3600" dirty="0"/>
              <a:t>С учетом развития современных технологий, аудиторские услуги в сегодняшнем понимании будут востребованы все меньше и меньше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2662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Ценность и востребованность аудита. Что делать? (1)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900" dirty="0"/>
              <a:t>Расширение обязательного аудита</a:t>
            </a:r>
            <a:endParaRPr lang="en-US" sz="2900" dirty="0"/>
          </a:p>
          <a:p>
            <a:pPr lvl="0"/>
            <a:r>
              <a:rPr lang="ru-RU" sz="2900" dirty="0"/>
              <a:t>Работа с государством по расширению аудиторских услуг - аудитор может эффективно проводить предварительный экономический анализ инициатив и новых проектов, делать заключение по эффективности существующих проектов. </a:t>
            </a:r>
            <a:endParaRPr lang="en-US" sz="2900" dirty="0"/>
          </a:p>
          <a:p>
            <a:pPr lvl="0"/>
            <a:r>
              <a:rPr lang="ru-RU" sz="2900" dirty="0"/>
              <a:t>Повышение уровня доверия к аудиту от потенциальных интересантов: сделать цикл передач для широкой публики. Об истории аудита за рубежом и у нас, настоящем аудита, показать живую работу аудитора, его отношение к качеству предоставляемой им информации. Клиент должен увидеть реальную пользу, а также почувствовать престиж, удовлетворение от того, что у него есть Аудитор </a:t>
            </a:r>
            <a:endParaRPr lang="en-US" sz="2900" dirty="0"/>
          </a:p>
          <a:p>
            <a:pPr lvl="0"/>
            <a:r>
              <a:rPr lang="ru-RU" sz="2900" dirty="0"/>
              <a:t>Работа с банками и потенциальными крупными инвесторами по выявлению реальной пользы от аудита</a:t>
            </a:r>
            <a:endParaRPr lang="en-US" sz="2900" dirty="0"/>
          </a:p>
          <a:p>
            <a:pPr lvl="0"/>
            <a:r>
              <a:rPr lang="ru-RU" sz="2900" dirty="0"/>
              <a:t>Ввести ответственность за уклонение от проведения обязательного аудита</a:t>
            </a:r>
          </a:p>
          <a:p>
            <a:r>
              <a:rPr lang="ru-RU" sz="2900" dirty="0"/>
              <a:t>Аудит нужно сделать общественной функцией (по аналогии с нотариатом) и тогда будут соблюдать все принципы и стандарты аудита.</a:t>
            </a:r>
            <a:endParaRPr lang="en-US" sz="2900" dirty="0"/>
          </a:p>
          <a:p>
            <a:r>
              <a:rPr lang="ru-RU" sz="2900" dirty="0"/>
              <a:t>Отход от модели монополизации рынка в руках одной СРО и крупных аудиторских организаций - понижение требований к численности членов СРО</a:t>
            </a:r>
            <a:endParaRPr lang="en-US" sz="29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298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Ценность и востребованность аудита. Что делать? (2)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Ввести единые требования по документированию аудита и сопутствующих услуг. Внедрить программное обеспечение (единое), которое позволило бы оптимизировать ручной труд и дало больше возможностей для анализа отчетности</a:t>
            </a:r>
            <a:endParaRPr lang="en-US" dirty="0"/>
          </a:p>
          <a:p>
            <a:pPr lvl="0"/>
            <a:r>
              <a:rPr lang="ru-RU" dirty="0"/>
              <a:t>Установление рекомендованной минимально допустимой стоимости обязательного аудита во избежание недопустимого демпинга</a:t>
            </a:r>
            <a:endParaRPr lang="en-US" dirty="0"/>
          </a:p>
          <a:p>
            <a:pPr lvl="0"/>
            <a:r>
              <a:rPr lang="ru-RU" dirty="0"/>
              <a:t>Разработать "калькулятор стоимости"</a:t>
            </a:r>
            <a:endParaRPr lang="en-US" dirty="0"/>
          </a:p>
          <a:p>
            <a:pPr lvl="0"/>
            <a:r>
              <a:rPr lang="ru-RU" dirty="0"/>
              <a:t>Отслеживание недобросовестных компаний со стороны СРО: изучение рекламы, предложений в соцсетях, тайный покупатель и т.п.  При выявлении предложений с заранее заниженным качеством  - дисциплинарное производство</a:t>
            </a:r>
            <a:endParaRPr lang="en-US" dirty="0"/>
          </a:p>
          <a:p>
            <a:pPr lvl="0"/>
            <a:r>
              <a:rPr lang="ru-RU" dirty="0"/>
              <a:t>Мониторить </a:t>
            </a:r>
            <a:r>
              <a:rPr lang="ru-RU" dirty="0" err="1"/>
              <a:t>Федресурс</a:t>
            </a:r>
            <a:r>
              <a:rPr lang="ru-RU" dirty="0"/>
              <a:t>, там видны все фирмы, которые тысячами выдают АЗ, имея в штате 3 человека</a:t>
            </a:r>
            <a:endParaRPr lang="en-US" dirty="0"/>
          </a:p>
          <a:p>
            <a:pPr lvl="0"/>
            <a:r>
              <a:rPr lang="ru-RU" dirty="0"/>
              <a:t>Контроль цен по состоявшимся конкурсам в рамках 44-ФЗ</a:t>
            </a:r>
            <a:endParaRPr lang="en-US" dirty="0"/>
          </a:p>
          <a:p>
            <a:pPr lvl="0"/>
            <a:r>
              <a:rPr lang="ru-RU" dirty="0"/>
              <a:t>Анализ деятельности клиентов компаний, выдающих заключение за 30 тыс. рублей для клиента с выручкой 5 </a:t>
            </a:r>
            <a:r>
              <a:rPr lang="ru-RU" dirty="0" err="1"/>
              <a:t>млр</a:t>
            </a:r>
            <a:r>
              <a:rPr lang="ru-RU" dirty="0"/>
              <a:t>. рублей и привлечение к ответственности </a:t>
            </a:r>
          </a:p>
          <a:p>
            <a:pPr marL="109728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21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/>
              <a:t>Разрушительная деятельность отдельных аудиторских организаций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F71948C7-61AC-4966-ABE4-8B4DB78E46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592700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4800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/>
              <a:t>Разрушительная деятельность отдельных аудиторских организаций. Комментарии </a:t>
            </a:r>
            <a:r>
              <a:rPr lang="en-US" sz="4400" dirty="0"/>
              <a:t/>
            </a:r>
            <a:br>
              <a:rPr lang="en-US" sz="4400" dirty="0"/>
            </a:br>
            <a:endParaRPr lang="ru-RU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6323A42-A0CA-48E9-BCBD-4340CC57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dirty="0"/>
              <a:t>Повысилась трудоемкость по оформлению рабочих документов в связи с чем снизилось время на проверку, а это сказалось на качестве аудиторской проверки. Клиенту не нужны рабочие документы аудитора, ему важны ошибки выявленные в учете</a:t>
            </a:r>
            <a:endParaRPr lang="en-US" sz="1200" dirty="0"/>
          </a:p>
          <a:p>
            <a:pPr lvl="0"/>
            <a:r>
              <a:rPr lang="ru-RU" sz="1200" dirty="0"/>
              <a:t>Имидж профессии разрушает обилие ненужных западных стандартов и объем бумагомарательства </a:t>
            </a:r>
          </a:p>
          <a:p>
            <a:pPr lvl="0"/>
            <a:r>
              <a:rPr lang="ru-RU" sz="1200" dirty="0"/>
              <a:t>Очень много мелких компаний, которые выдают заключение, нарушая все нормы, в т.ч. из-за некомпетентности. Как такие организации проходят ВККР непонятно! </a:t>
            </a:r>
            <a:endParaRPr lang="en-US" sz="1200" dirty="0"/>
          </a:p>
          <a:p>
            <a:pPr lvl="0"/>
            <a:r>
              <a:rPr lang="ru-RU" sz="1200" dirty="0"/>
              <a:t>Репутация Клиента интересует меньше всего. Его интересует минимальные затраты по стоимости и их трудозатраты по предоставлению документов и наличие результата, которые их устроит</a:t>
            </a:r>
            <a:endParaRPr lang="en-US" sz="1200" dirty="0"/>
          </a:p>
          <a:p>
            <a:r>
              <a:rPr lang="ru-RU" sz="1200" dirty="0"/>
              <a:t>По поводу качества - у всех понятия разные. Аудиторские компании пытаются удовлетворить СРО, а Клиенту нужно другое. Поэтому имеются противоречия между требованиями СРО и желанием Клиента, которые оплачивают услугу аудита. Поэтому соблюдение/несоблюдение стандартов с точки зрения рынка - пользователю не важно</a:t>
            </a:r>
          </a:p>
          <a:p>
            <a:r>
              <a:rPr lang="ru-RU" sz="1200" dirty="0"/>
              <a:t>Не будет спроса с организаций за некачественную отчетность, будет спрос на демпинг и на "продавцов АЗ"</a:t>
            </a:r>
            <a:endParaRPr lang="en-US" sz="1200" dirty="0"/>
          </a:p>
          <a:p>
            <a:pPr lvl="0"/>
            <a:r>
              <a:rPr lang="ru-RU" sz="1200" dirty="0"/>
              <a:t>Зачастую малые АО вынуждены снижать стоимость своих услуг, чтобы просто выжить</a:t>
            </a:r>
            <a:endParaRPr lang="en-US" sz="1200" dirty="0"/>
          </a:p>
          <a:p>
            <a:pPr lvl="0"/>
            <a:r>
              <a:rPr lang="ru-RU" sz="1200" dirty="0"/>
              <a:t>Крупные компании и СРО ААС проводят политику сокращения малых аудиторских организаций, что снижает интерес молодежи к аудиту в регионах</a:t>
            </a:r>
          </a:p>
          <a:p>
            <a:pPr lvl="0"/>
            <a:r>
              <a:rPr lang="ru-RU" sz="1200" dirty="0"/>
              <a:t>Единое СРО с обязательным членством является существенным ограничением гражданский и профессиональных прав, специалисты высокого уровня не желают добровольно приобретать такие ограничения и зависимость от общественной организации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300346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1168</TotalTime>
  <Words>1753</Words>
  <Application>Microsoft Office PowerPoint</Application>
  <PresentationFormat>Экран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Concourse</vt:lpstr>
      <vt:lpstr>Комитет по финансовой политике   Подкомитет ПО аудиторской деятельности</vt:lpstr>
      <vt:lpstr> Предварительный опрос представителей профессии </vt:lpstr>
      <vt:lpstr> Снижение объема рынка аудита </vt:lpstr>
      <vt:lpstr> Ценность и востребованность аудита. Комментарии (1) </vt:lpstr>
      <vt:lpstr> Ценность и востребованность аудита. Комментарии (2) </vt:lpstr>
      <vt:lpstr> Ценность и востребованность аудита. Что делать? (1) </vt:lpstr>
      <vt:lpstr> Ценность и востребованность аудита. Что делать? (2) </vt:lpstr>
      <vt:lpstr>Разрушительная деятельность отдельных аудиторских организаций</vt:lpstr>
      <vt:lpstr> Разрушительная деятельность отдельных аудиторских организаций. Комментарии  </vt:lpstr>
      <vt:lpstr> Разрушительная деятельность отдельных аудиторских организаций. Что делать? </vt:lpstr>
      <vt:lpstr>Подготовка кадров</vt:lpstr>
      <vt:lpstr> Подготовка кадров. Комментарии </vt:lpstr>
      <vt:lpstr> Подготовка кадров. Что делать? (1) </vt:lpstr>
      <vt:lpstr> Подготовка кадров. Что делать? (2) </vt:lpstr>
      <vt:lpstr> Привлечение молодых кадров </vt:lpstr>
      <vt:lpstr>  Кто должен идти в профессию?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2024-03-17T20:34:18Z</dcterms:created>
  <dcterms:modified xsi:type="dcterms:W3CDTF">2024-03-26T06:11:16Z</dcterms:modified>
</cp:coreProperties>
</file>