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7" r:id="rId2"/>
    <p:sldId id="434" r:id="rId3"/>
    <p:sldId id="430" r:id="rId4"/>
    <p:sldId id="437" r:id="rId5"/>
    <p:sldId id="458" r:id="rId6"/>
    <p:sldId id="455" r:id="rId7"/>
    <p:sldId id="457" r:id="rId8"/>
    <p:sldId id="438" r:id="rId9"/>
    <p:sldId id="446" r:id="rId10"/>
    <p:sldId id="447" r:id="rId11"/>
    <p:sldId id="449" r:id="rId12"/>
    <p:sldId id="450" r:id="rId13"/>
    <p:sldId id="451" r:id="rId14"/>
    <p:sldId id="452" r:id="rId15"/>
    <p:sldId id="453" r:id="rId16"/>
    <p:sldId id="440" r:id="rId17"/>
    <p:sldId id="441" r:id="rId18"/>
    <p:sldId id="445" r:id="rId19"/>
    <p:sldId id="443" r:id="rId20"/>
    <p:sldId id="436" r:id="rId21"/>
    <p:sldId id="444" r:id="rId22"/>
    <p:sldId id="454" r:id="rId23"/>
  </p:sldIdLst>
  <p:sldSz cx="9145588"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021FA27-76F7-4D53-AC19-7362EA281712}">
          <p14:sldIdLst>
            <p14:sldId id="257"/>
          </p14:sldIdLst>
        </p14:section>
        <p14:section name="New slides" id="{580D8AF1-4AFF-4147-B53D-34B747CCE223}">
          <p14:sldIdLst>
            <p14:sldId id="434"/>
            <p14:sldId id="430"/>
            <p14:sldId id="437"/>
            <p14:sldId id="458"/>
            <p14:sldId id="455"/>
            <p14:sldId id="457"/>
            <p14:sldId id="438"/>
            <p14:sldId id="446"/>
            <p14:sldId id="447"/>
            <p14:sldId id="449"/>
            <p14:sldId id="450"/>
            <p14:sldId id="451"/>
            <p14:sldId id="452"/>
            <p14:sldId id="453"/>
            <p14:sldId id="440"/>
            <p14:sldId id="441"/>
            <p14:sldId id="445"/>
            <p14:sldId id="443"/>
            <p14:sldId id="436"/>
            <p14:sldId id="444"/>
            <p14:sldId id="45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27" autoAdjust="0"/>
    <p:restoredTop sz="84732" autoAdjust="0"/>
  </p:normalViewPr>
  <p:slideViewPr>
    <p:cSldViewPr>
      <p:cViewPr>
        <p:scale>
          <a:sx n="70" d="100"/>
          <a:sy n="70" d="100"/>
        </p:scale>
        <p:origin x="-864" y="-224"/>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oleObject" Target="file:///\\ad.ilo.org\gva\SPROT\V-SPROT\SEC_SOC\SOC_FAS\COMMON\BRICS\Russia%20presidency%202016\DG%20Excel%20base%20for%20Powerpoint%20Chart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ad.ilo.org\gva\SPROT\V-SPROT\SEC_SOC\SOC_FAS\COMMON\BRICS\Russia%20presidency%202016\DG%20Excel%20base%20for%20Powerpoint%20Char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0488407699037617E-2"/>
          <c:y val="0.18604367162438029"/>
          <c:w val="0.8889560367454068"/>
          <c:h val="0.78570392242636333"/>
        </c:manualLayout>
      </c:layout>
      <c:barChart>
        <c:barDir val="col"/>
        <c:grouping val="clustered"/>
        <c:varyColors val="0"/>
        <c:ser>
          <c:idx val="0"/>
          <c:order val="0"/>
          <c:tx>
            <c:strRef>
              <c:f>Sheet1!$A$6</c:f>
              <c:strCache>
                <c:ptCount val="1"/>
                <c:pt idx="0">
                  <c:v>Small</c:v>
                </c:pt>
              </c:strCache>
            </c:strRef>
          </c:tx>
          <c:invertIfNegative val="0"/>
          <c:cat>
            <c:strRef>
              <c:f>Sheet1!$B$3:$G$5</c:f>
              <c:strCache>
                <c:ptCount val="6"/>
                <c:pt idx="0">
                  <c:v>Brazil</c:v>
                </c:pt>
                <c:pt idx="1">
                  <c:v>Russian F</c:v>
                </c:pt>
                <c:pt idx="2">
                  <c:v>India</c:v>
                </c:pt>
                <c:pt idx="3">
                  <c:v>China</c:v>
                </c:pt>
                <c:pt idx="4">
                  <c:v>South Af</c:v>
                </c:pt>
                <c:pt idx="5">
                  <c:v>BRICS avg.</c:v>
                </c:pt>
              </c:strCache>
            </c:strRef>
          </c:cat>
          <c:val>
            <c:numRef>
              <c:f>Sheet1!$B$6:$G$6</c:f>
              <c:numCache>
                <c:formatCode>#,##0.0</c:formatCode>
                <c:ptCount val="6"/>
                <c:pt idx="0" formatCode="General">
                  <c:v>13.4</c:v>
                </c:pt>
                <c:pt idx="1">
                  <c:v>-2.5</c:v>
                </c:pt>
                <c:pt idx="2" formatCode="General">
                  <c:v>-7.3</c:v>
                </c:pt>
                <c:pt idx="3" formatCode="General">
                  <c:v>6</c:v>
                </c:pt>
                <c:pt idx="4" formatCode="General">
                  <c:v>4.4000000000000004</c:v>
                </c:pt>
                <c:pt idx="5" formatCode="General">
                  <c:v>2.8000000000000003</c:v>
                </c:pt>
              </c:numCache>
            </c:numRef>
          </c:val>
        </c:ser>
        <c:ser>
          <c:idx val="1"/>
          <c:order val="1"/>
          <c:tx>
            <c:strRef>
              <c:f>Sheet1!$A$7</c:f>
              <c:strCache>
                <c:ptCount val="1"/>
                <c:pt idx="0">
                  <c:v>Medium</c:v>
                </c:pt>
              </c:strCache>
            </c:strRef>
          </c:tx>
          <c:invertIfNegative val="0"/>
          <c:cat>
            <c:strRef>
              <c:f>Sheet1!$B$3:$G$5</c:f>
              <c:strCache>
                <c:ptCount val="6"/>
                <c:pt idx="0">
                  <c:v>Brazil</c:v>
                </c:pt>
                <c:pt idx="1">
                  <c:v>Russian F</c:v>
                </c:pt>
                <c:pt idx="2">
                  <c:v>India</c:v>
                </c:pt>
                <c:pt idx="3">
                  <c:v>China</c:v>
                </c:pt>
                <c:pt idx="4">
                  <c:v>South Af</c:v>
                </c:pt>
                <c:pt idx="5">
                  <c:v>BRICS avg.</c:v>
                </c:pt>
              </c:strCache>
            </c:strRef>
          </c:cat>
          <c:val>
            <c:numRef>
              <c:f>Sheet1!$B$7:$G$7</c:f>
              <c:numCache>
                <c:formatCode>#,##0.0</c:formatCode>
                <c:ptCount val="6"/>
                <c:pt idx="0" formatCode="General">
                  <c:v>4.5</c:v>
                </c:pt>
                <c:pt idx="1">
                  <c:v>-3.9</c:v>
                </c:pt>
                <c:pt idx="2" formatCode="General">
                  <c:v>-8.9</c:v>
                </c:pt>
                <c:pt idx="3" formatCode="General">
                  <c:v>2.2000000000000002</c:v>
                </c:pt>
                <c:pt idx="4" formatCode="General">
                  <c:v>3</c:v>
                </c:pt>
                <c:pt idx="5" formatCode="General">
                  <c:v>-0.62000000000000011</c:v>
                </c:pt>
              </c:numCache>
            </c:numRef>
          </c:val>
        </c:ser>
        <c:ser>
          <c:idx val="2"/>
          <c:order val="2"/>
          <c:tx>
            <c:strRef>
              <c:f>Sheet1!$A$8</c:f>
              <c:strCache>
                <c:ptCount val="1"/>
                <c:pt idx="0">
                  <c:v>Large</c:v>
                </c:pt>
              </c:strCache>
            </c:strRef>
          </c:tx>
          <c:invertIfNegative val="0"/>
          <c:cat>
            <c:strRef>
              <c:f>Sheet1!$B$3:$G$5</c:f>
              <c:strCache>
                <c:ptCount val="6"/>
                <c:pt idx="0">
                  <c:v>Brazil</c:v>
                </c:pt>
                <c:pt idx="1">
                  <c:v>Russian F</c:v>
                </c:pt>
                <c:pt idx="2">
                  <c:v>India</c:v>
                </c:pt>
                <c:pt idx="3">
                  <c:v>China</c:v>
                </c:pt>
                <c:pt idx="4">
                  <c:v>South Af</c:v>
                </c:pt>
                <c:pt idx="5">
                  <c:v>BRICS avg.</c:v>
                </c:pt>
              </c:strCache>
            </c:strRef>
          </c:cat>
          <c:val>
            <c:numRef>
              <c:f>Sheet1!$B$8:$G$8</c:f>
              <c:numCache>
                <c:formatCode>#,##0.0</c:formatCode>
                <c:ptCount val="6"/>
                <c:pt idx="0" formatCode="General">
                  <c:v>13.1</c:v>
                </c:pt>
                <c:pt idx="1">
                  <c:v>21</c:v>
                </c:pt>
                <c:pt idx="2" formatCode="General">
                  <c:v>-9.3000000000000007</c:v>
                </c:pt>
                <c:pt idx="3" formatCode="General">
                  <c:v>5.7</c:v>
                </c:pt>
                <c:pt idx="4" formatCode="General">
                  <c:v>6.4</c:v>
                </c:pt>
                <c:pt idx="5" formatCode="General">
                  <c:v>7.38</c:v>
                </c:pt>
              </c:numCache>
            </c:numRef>
          </c:val>
        </c:ser>
        <c:dLbls>
          <c:showLegendKey val="0"/>
          <c:showVal val="0"/>
          <c:showCatName val="0"/>
          <c:showSerName val="0"/>
          <c:showPercent val="0"/>
          <c:showBubbleSize val="0"/>
        </c:dLbls>
        <c:gapWidth val="75"/>
        <c:overlap val="-25"/>
        <c:axId val="166225408"/>
        <c:axId val="166226944"/>
      </c:barChart>
      <c:catAx>
        <c:axId val="166225408"/>
        <c:scaling>
          <c:orientation val="minMax"/>
        </c:scaling>
        <c:delete val="0"/>
        <c:axPos val="b"/>
        <c:majorTickMark val="none"/>
        <c:minorTickMark val="none"/>
        <c:tickLblPos val="nextTo"/>
        <c:txPr>
          <a:bodyPr/>
          <a:lstStyle/>
          <a:p>
            <a:pPr>
              <a:defRPr sz="1800" b="1"/>
            </a:pPr>
            <a:endParaRPr lang="en-US"/>
          </a:p>
        </c:txPr>
        <c:crossAx val="166226944"/>
        <c:crosses val="autoZero"/>
        <c:auto val="1"/>
        <c:lblAlgn val="ctr"/>
        <c:lblOffset val="100"/>
        <c:noMultiLvlLbl val="0"/>
      </c:catAx>
      <c:valAx>
        <c:axId val="166226944"/>
        <c:scaling>
          <c:orientation val="minMax"/>
        </c:scaling>
        <c:delete val="0"/>
        <c:axPos val="l"/>
        <c:majorGridlines/>
        <c:numFmt formatCode="General" sourceLinked="1"/>
        <c:majorTickMark val="none"/>
        <c:minorTickMark val="none"/>
        <c:tickLblPos val="nextTo"/>
        <c:spPr>
          <a:ln w="9525">
            <a:noFill/>
          </a:ln>
        </c:spPr>
        <c:crossAx val="166225408"/>
        <c:crosses val="autoZero"/>
        <c:crossBetween val="between"/>
      </c:valAx>
    </c:plotArea>
    <c:legend>
      <c:legendPos val="b"/>
      <c:layout>
        <c:manualLayout>
          <c:xMode val="edge"/>
          <c:yMode val="edge"/>
          <c:x val="0.31295924669691205"/>
          <c:y val="0.88660956547807346"/>
          <c:w val="0.34313576876435065"/>
          <c:h val="9.7223716193896234E-2"/>
        </c:manualLayout>
      </c:layout>
      <c:overlay val="0"/>
      <c:txPr>
        <a:bodyPr/>
        <a:lstStyle/>
        <a:p>
          <a:pPr>
            <a:defRPr sz="1600"/>
          </a:pPr>
          <a:endParaRPr lang="en-US"/>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286670017629901"/>
          <c:y val="3.1122256066852757E-2"/>
          <c:w val="0.82970435216738359"/>
          <c:h val="0.54712164267236041"/>
        </c:manualLayout>
      </c:layout>
      <c:barChart>
        <c:barDir val="col"/>
        <c:grouping val="clustered"/>
        <c:varyColors val="0"/>
        <c:ser>
          <c:idx val="0"/>
          <c:order val="0"/>
          <c:tx>
            <c:strRef>
              <c:f>Sheet1!$D$2</c:f>
              <c:strCache>
                <c:ptCount val="1"/>
                <c:pt idx="0">
                  <c:v>Share of unemployed receiving unemployment benefits (%)</c:v>
                </c:pt>
              </c:strCache>
            </c:strRef>
          </c:tx>
          <c:invertIfNegative val="0"/>
          <c:cat>
            <c:strRef>
              <c:f>Sheet1!$C$3:$C$7</c:f>
              <c:strCache>
                <c:ptCount val="5"/>
                <c:pt idx="0">
                  <c:v>Brazil 
(2010) </c:v>
                </c:pt>
                <c:pt idx="1">
                  <c:v>China
(2013)</c:v>
                </c:pt>
                <c:pt idx="2">
                  <c:v>India 
(2008)</c:v>
                </c:pt>
                <c:pt idx="3">
                  <c:v>Russian Federation
(2014)</c:v>
                </c:pt>
                <c:pt idx="4">
                  <c:v>South Africa 
(2013)</c:v>
                </c:pt>
              </c:strCache>
            </c:strRef>
          </c:cat>
          <c:val>
            <c:numRef>
              <c:f>Sheet1!$D$3:$D$7</c:f>
              <c:numCache>
                <c:formatCode>General</c:formatCode>
                <c:ptCount val="5"/>
                <c:pt idx="0">
                  <c:v>7.8</c:v>
                </c:pt>
                <c:pt idx="1">
                  <c:v>5.3</c:v>
                </c:pt>
                <c:pt idx="2">
                  <c:v>3</c:v>
                </c:pt>
                <c:pt idx="3">
                  <c:v>18.3</c:v>
                </c:pt>
                <c:pt idx="4">
                  <c:v>15.6</c:v>
                </c:pt>
              </c:numCache>
            </c:numRef>
          </c:val>
        </c:ser>
        <c:dLbls>
          <c:showLegendKey val="0"/>
          <c:showVal val="0"/>
          <c:showCatName val="0"/>
          <c:showSerName val="0"/>
          <c:showPercent val="0"/>
          <c:showBubbleSize val="0"/>
        </c:dLbls>
        <c:gapWidth val="300"/>
        <c:axId val="156864512"/>
        <c:axId val="156866816"/>
      </c:barChart>
      <c:catAx>
        <c:axId val="156864512"/>
        <c:scaling>
          <c:orientation val="minMax"/>
        </c:scaling>
        <c:delete val="0"/>
        <c:axPos val="b"/>
        <c:majorTickMark val="none"/>
        <c:minorTickMark val="none"/>
        <c:tickLblPos val="nextTo"/>
        <c:crossAx val="156866816"/>
        <c:crosses val="autoZero"/>
        <c:auto val="1"/>
        <c:lblAlgn val="ctr"/>
        <c:lblOffset val="100"/>
        <c:noMultiLvlLbl val="0"/>
      </c:catAx>
      <c:valAx>
        <c:axId val="156866816"/>
        <c:scaling>
          <c:orientation val="minMax"/>
        </c:scaling>
        <c:delete val="0"/>
        <c:axPos val="l"/>
        <c:majorGridlines/>
        <c:title>
          <c:tx>
            <c:rich>
              <a:bodyPr/>
              <a:lstStyle/>
              <a:p>
                <a:pPr>
                  <a:defRPr/>
                </a:pPr>
                <a:r>
                  <a:rPr lang="en-GB" dirty="0" err="1" smtClean="0"/>
                  <a:t>Percent</a:t>
                </a:r>
                <a:r>
                  <a:rPr lang="en-GB" baseline="0" dirty="0" smtClean="0"/>
                  <a:t> of unemployed persons</a:t>
                </a:r>
                <a:endParaRPr lang="en-GB" dirty="0"/>
              </a:p>
            </c:rich>
          </c:tx>
          <c:layout>
            <c:manualLayout>
              <c:xMode val="edge"/>
              <c:yMode val="edge"/>
              <c:x val="4.5822116965952682E-2"/>
              <c:y val="0.10363846325419723"/>
            </c:manualLayout>
          </c:layout>
          <c:overlay val="0"/>
        </c:title>
        <c:numFmt formatCode="General" sourceLinked="1"/>
        <c:majorTickMark val="out"/>
        <c:minorTickMark val="none"/>
        <c:tickLblPos val="nextTo"/>
        <c:crossAx val="156864512"/>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06483609122411E-2"/>
          <c:y val="1.7840864516057747E-2"/>
          <c:w val="0.82311489513100922"/>
          <c:h val="0.73677185829332481"/>
        </c:manualLayout>
      </c:layout>
      <c:barChart>
        <c:barDir val="col"/>
        <c:grouping val="stacked"/>
        <c:varyColors val="0"/>
        <c:ser>
          <c:idx val="0"/>
          <c:order val="0"/>
          <c:tx>
            <c:strRef>
              <c:f>Sheet1!$D$81</c:f>
              <c:strCache>
                <c:ptCount val="1"/>
                <c:pt idx="0">
                  <c:v>Men</c:v>
                </c:pt>
              </c:strCache>
            </c:strRef>
          </c:tx>
          <c:invertIfNegative val="0"/>
          <c:cat>
            <c:strRef>
              <c:f>Sheet1!$C$82:$C$102</c:f>
              <c:strCache>
                <c:ptCount val="19"/>
                <c:pt idx="2">
                  <c:v>Brazil
(2013)</c:v>
                </c:pt>
                <c:pt idx="6">
                  <c:v>China 
(2008)</c:v>
                </c:pt>
                <c:pt idx="10">
                  <c:v>India 
(2012)</c:v>
                </c:pt>
                <c:pt idx="14">
                  <c:v>Russian Fed. (2011)</c:v>
                </c:pt>
                <c:pt idx="18">
                  <c:v>South Africa 
(2014)</c:v>
                </c:pt>
              </c:strCache>
            </c:strRef>
          </c:cat>
          <c:val>
            <c:numRef>
              <c:f>Sheet1!$D$82:$D$102</c:f>
              <c:numCache>
                <c:formatCode>0%</c:formatCode>
                <c:ptCount val="21"/>
                <c:pt idx="1">
                  <c:v>0.90600000000000003</c:v>
                </c:pt>
                <c:pt idx="5">
                  <c:v>0</c:v>
                </c:pt>
                <c:pt idx="9">
                  <c:v>0</c:v>
                </c:pt>
                <c:pt idx="13">
                  <c:v>1</c:v>
                </c:pt>
              </c:numCache>
            </c:numRef>
          </c:val>
        </c:ser>
        <c:ser>
          <c:idx val="1"/>
          <c:order val="1"/>
          <c:tx>
            <c:strRef>
              <c:f>Sheet1!$E$81</c:f>
              <c:strCache>
                <c:ptCount val="1"/>
                <c:pt idx="0">
                  <c:v>Women</c:v>
                </c:pt>
              </c:strCache>
            </c:strRef>
          </c:tx>
          <c:invertIfNegative val="0"/>
          <c:cat>
            <c:strRef>
              <c:f>Sheet1!$C$82:$C$102</c:f>
              <c:strCache>
                <c:ptCount val="19"/>
                <c:pt idx="2">
                  <c:v>Brazil
(2013)</c:v>
                </c:pt>
                <c:pt idx="6">
                  <c:v>China 
(2008)</c:v>
                </c:pt>
                <c:pt idx="10">
                  <c:v>India 
(2012)</c:v>
                </c:pt>
                <c:pt idx="14">
                  <c:v>Russian Fed. (2011)</c:v>
                </c:pt>
                <c:pt idx="18">
                  <c:v>South Africa 
(2014)</c:v>
                </c:pt>
              </c:strCache>
            </c:strRef>
          </c:cat>
          <c:val>
            <c:numRef>
              <c:f>Sheet1!$E$82:$E$102</c:f>
              <c:numCache>
                <c:formatCode>General</c:formatCode>
                <c:ptCount val="21"/>
                <c:pt idx="2" formatCode="0%">
                  <c:v>0.83</c:v>
                </c:pt>
                <c:pt idx="6" formatCode="0%">
                  <c:v>0</c:v>
                </c:pt>
                <c:pt idx="10" formatCode="0%">
                  <c:v>0</c:v>
                </c:pt>
                <c:pt idx="14" formatCode="0%">
                  <c:v>1</c:v>
                </c:pt>
              </c:numCache>
            </c:numRef>
          </c:val>
        </c:ser>
        <c:ser>
          <c:idx val="2"/>
          <c:order val="2"/>
          <c:tx>
            <c:strRef>
              <c:f>Sheet1!$F$81</c:f>
              <c:strCache>
                <c:ptCount val="1"/>
                <c:pt idx="0">
                  <c:v>Total (contributory)</c:v>
                </c:pt>
              </c:strCache>
            </c:strRef>
          </c:tx>
          <c:spPr>
            <a:solidFill>
              <a:srgbClr val="5C732F"/>
            </a:solidFill>
          </c:spPr>
          <c:invertIfNegative val="0"/>
          <c:dPt>
            <c:idx val="11"/>
            <c:invertIfNegative val="0"/>
            <c:bubble3D val="0"/>
          </c:dPt>
          <c:dPt>
            <c:idx val="15"/>
            <c:invertIfNegative val="0"/>
            <c:bubble3D val="0"/>
            <c:spPr>
              <a:solidFill>
                <a:schemeClr val="accent3">
                  <a:lumMod val="75000"/>
                </a:schemeClr>
              </a:solidFill>
            </c:spPr>
          </c:dPt>
          <c:cat>
            <c:strRef>
              <c:f>Sheet1!$C$82:$C$102</c:f>
              <c:strCache>
                <c:ptCount val="19"/>
                <c:pt idx="2">
                  <c:v>Brazil
(2013)</c:v>
                </c:pt>
                <c:pt idx="6">
                  <c:v>China 
(2008)</c:v>
                </c:pt>
                <c:pt idx="10">
                  <c:v>India 
(2012)</c:v>
                </c:pt>
                <c:pt idx="14">
                  <c:v>Russian Fed. (2011)</c:v>
                </c:pt>
                <c:pt idx="18">
                  <c:v>South Africa 
(2014)</c:v>
                </c:pt>
              </c:strCache>
            </c:strRef>
          </c:cat>
          <c:val>
            <c:numRef>
              <c:f>Sheet1!$F$82:$F$102</c:f>
              <c:numCache>
                <c:formatCode>General</c:formatCode>
                <c:ptCount val="21"/>
                <c:pt idx="3" formatCode="0%">
                  <c:v>0.5</c:v>
                </c:pt>
                <c:pt idx="7" formatCode="0%">
                  <c:v>0.32200000000000001</c:v>
                </c:pt>
                <c:pt idx="11" formatCode="0%">
                  <c:v>9.9000000000000005E-2</c:v>
                </c:pt>
                <c:pt idx="15" formatCode="0%">
                  <c:v>1</c:v>
                </c:pt>
                <c:pt idx="19" formatCode="0%">
                  <c:v>0.27700000000000002</c:v>
                </c:pt>
              </c:numCache>
            </c:numRef>
          </c:val>
        </c:ser>
        <c:ser>
          <c:idx val="3"/>
          <c:order val="3"/>
          <c:tx>
            <c:strRef>
              <c:f>Sheet1!$G$81</c:f>
              <c:strCache>
                <c:ptCount val="1"/>
                <c:pt idx="0">
                  <c:v>Total (non-contributory)</c:v>
                </c:pt>
              </c:strCache>
            </c:strRef>
          </c:tx>
          <c:spPr>
            <a:solidFill>
              <a:srgbClr val="8CAF47"/>
            </a:solidFill>
          </c:spPr>
          <c:invertIfNegative val="0"/>
          <c:cat>
            <c:strRef>
              <c:f>Sheet1!$C$82:$C$102</c:f>
              <c:strCache>
                <c:ptCount val="19"/>
                <c:pt idx="2">
                  <c:v>Brazil
(2013)</c:v>
                </c:pt>
                <c:pt idx="6">
                  <c:v>China 
(2008)</c:v>
                </c:pt>
                <c:pt idx="10">
                  <c:v>India 
(2012)</c:v>
                </c:pt>
                <c:pt idx="14">
                  <c:v>Russian Fed. (2011)</c:v>
                </c:pt>
                <c:pt idx="18">
                  <c:v>South Africa 
(2014)</c:v>
                </c:pt>
              </c:strCache>
            </c:strRef>
          </c:cat>
          <c:val>
            <c:numRef>
              <c:f>Sheet1!$G$82:$G$102</c:f>
              <c:numCache>
                <c:formatCode>General</c:formatCode>
                <c:ptCount val="21"/>
                <c:pt idx="3" formatCode="0%">
                  <c:v>0.36299999999999999</c:v>
                </c:pt>
                <c:pt idx="7" formatCode="0%">
                  <c:v>0.42099999999999999</c:v>
                </c:pt>
                <c:pt idx="11" formatCode="0%">
                  <c:v>0.14199999999999999</c:v>
                </c:pt>
                <c:pt idx="19" formatCode="0%">
                  <c:v>0.64900000000000002</c:v>
                </c:pt>
              </c:numCache>
            </c:numRef>
          </c:val>
        </c:ser>
        <c:ser>
          <c:idx val="4"/>
          <c:order val="4"/>
          <c:tx>
            <c:strRef>
              <c:f>Sheet1!$H$81</c:f>
              <c:strCache>
                <c:ptCount val="1"/>
                <c:pt idx="0">
                  <c:v>Total (contributory and non-contributory)</c:v>
                </c:pt>
              </c:strCache>
            </c:strRef>
          </c:tx>
          <c:spPr>
            <a:solidFill>
              <a:schemeClr val="accent3">
                <a:lumMod val="75000"/>
              </a:schemeClr>
            </a:solidFill>
          </c:spPr>
          <c:invertIfNegative val="0"/>
          <c:cat>
            <c:strRef>
              <c:f>Sheet1!$C$82:$C$102</c:f>
              <c:strCache>
                <c:ptCount val="19"/>
                <c:pt idx="2">
                  <c:v>Brazil
(2013)</c:v>
                </c:pt>
                <c:pt idx="6">
                  <c:v>China 
(2008)</c:v>
                </c:pt>
                <c:pt idx="10">
                  <c:v>India 
(2012)</c:v>
                </c:pt>
                <c:pt idx="14">
                  <c:v>Russian Fed. (2011)</c:v>
                </c:pt>
                <c:pt idx="18">
                  <c:v>South Africa 
(2014)</c:v>
                </c:pt>
              </c:strCache>
            </c:strRef>
          </c:cat>
          <c:val>
            <c:numRef>
              <c:f>Sheet1!$H$82:$H$102</c:f>
              <c:numCache>
                <c:formatCode>General</c:formatCode>
                <c:ptCount val="21"/>
              </c:numCache>
            </c:numRef>
          </c:val>
        </c:ser>
        <c:dLbls>
          <c:showLegendKey val="0"/>
          <c:showVal val="0"/>
          <c:showCatName val="0"/>
          <c:showSerName val="0"/>
          <c:showPercent val="0"/>
          <c:showBubbleSize val="0"/>
        </c:dLbls>
        <c:gapWidth val="0"/>
        <c:overlap val="100"/>
        <c:axId val="121479552"/>
        <c:axId val="121481088"/>
      </c:barChart>
      <c:catAx>
        <c:axId val="121479552"/>
        <c:scaling>
          <c:orientation val="minMax"/>
        </c:scaling>
        <c:delete val="0"/>
        <c:axPos val="b"/>
        <c:majorTickMark val="out"/>
        <c:minorTickMark val="none"/>
        <c:tickLblPos val="nextTo"/>
        <c:crossAx val="121481088"/>
        <c:crosses val="autoZero"/>
        <c:auto val="1"/>
        <c:lblAlgn val="ctr"/>
        <c:lblOffset val="100"/>
        <c:noMultiLvlLbl val="0"/>
      </c:catAx>
      <c:valAx>
        <c:axId val="121481088"/>
        <c:scaling>
          <c:orientation val="minMax"/>
          <c:max val="1"/>
        </c:scaling>
        <c:delete val="0"/>
        <c:axPos val="l"/>
        <c:majorGridlines/>
        <c:title>
          <c:tx>
            <c:rich>
              <a:bodyPr rot="-5400000" vert="horz"/>
              <a:lstStyle/>
              <a:p>
                <a:pPr>
                  <a:defRPr sz="1100"/>
                </a:pPr>
                <a:r>
                  <a:rPr lang="en-US" sz="1100"/>
                  <a:t>Percent of persons above statutory pension age</a:t>
                </a:r>
              </a:p>
            </c:rich>
          </c:tx>
          <c:overlay val="0"/>
        </c:title>
        <c:numFmt formatCode="0%" sourceLinked="0"/>
        <c:majorTickMark val="out"/>
        <c:minorTickMark val="none"/>
        <c:tickLblPos val="nextTo"/>
        <c:crossAx val="121479552"/>
        <c:crosses val="autoZero"/>
        <c:crossBetween val="between"/>
      </c:valAx>
    </c:plotArea>
    <c:legend>
      <c:legendPos val="b"/>
      <c:layout>
        <c:manualLayout>
          <c:xMode val="edge"/>
          <c:yMode val="edge"/>
          <c:x val="2.5874874547208587E-2"/>
          <c:y val="0.83830298627335587"/>
          <c:w val="0.92168018746216407"/>
          <c:h val="7.9711123269461087E-2"/>
        </c:manualLayout>
      </c:layout>
      <c:overlay val="0"/>
      <c:txPr>
        <a:bodyPr/>
        <a:lstStyle/>
        <a:p>
          <a:pPr>
            <a:defRPr sz="11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179817166284357"/>
          <c:y val="2.5023892865279746E-2"/>
          <c:w val="0.83786207927509404"/>
          <c:h val="0.66681746138692644"/>
        </c:manualLayout>
      </c:layout>
      <c:barChart>
        <c:barDir val="col"/>
        <c:grouping val="clustered"/>
        <c:varyColors val="0"/>
        <c:ser>
          <c:idx val="0"/>
          <c:order val="0"/>
          <c:tx>
            <c:strRef>
              <c:f>Sheet1!$D$29</c:f>
              <c:strCache>
                <c:ptCount val="1"/>
                <c:pt idx="0">
                  <c:v>Men</c:v>
                </c:pt>
              </c:strCache>
            </c:strRef>
          </c:tx>
          <c:invertIfNegative val="0"/>
          <c:cat>
            <c:strRef>
              <c:f>Sheet1!$C$30:$C$34</c:f>
              <c:strCache>
                <c:ptCount val="5"/>
                <c:pt idx="0">
                  <c:v>Brazil
(2013)</c:v>
                </c:pt>
                <c:pt idx="1">
                  <c:v>China 
(2013)</c:v>
                </c:pt>
                <c:pt idx="2">
                  <c:v>India 
(2012)</c:v>
                </c:pt>
                <c:pt idx="3">
                  <c:v>Russian Federation (2009)</c:v>
                </c:pt>
                <c:pt idx="4">
                  <c:v>South Africa 
(2014)</c:v>
                </c:pt>
              </c:strCache>
            </c:strRef>
          </c:cat>
          <c:val>
            <c:numRef>
              <c:f>Sheet1!$D$30:$D$34</c:f>
              <c:numCache>
                <c:formatCode>General</c:formatCode>
                <c:ptCount val="5"/>
                <c:pt idx="0" formatCode="0.0%">
                  <c:v>0.48899999999999999</c:v>
                </c:pt>
                <c:pt idx="2" formatCode="0.0%">
                  <c:v>7.3999999999999996E-2</c:v>
                </c:pt>
                <c:pt idx="4" formatCode="0.0%">
                  <c:v>0.21299999999999999</c:v>
                </c:pt>
              </c:numCache>
            </c:numRef>
          </c:val>
        </c:ser>
        <c:ser>
          <c:idx val="1"/>
          <c:order val="1"/>
          <c:tx>
            <c:strRef>
              <c:f>Sheet1!$E$29</c:f>
              <c:strCache>
                <c:ptCount val="1"/>
                <c:pt idx="0">
                  <c:v>Women</c:v>
                </c:pt>
              </c:strCache>
            </c:strRef>
          </c:tx>
          <c:invertIfNegative val="0"/>
          <c:cat>
            <c:strRef>
              <c:f>Sheet1!$C$30:$C$34</c:f>
              <c:strCache>
                <c:ptCount val="5"/>
                <c:pt idx="0">
                  <c:v>Brazil
(2013)</c:v>
                </c:pt>
                <c:pt idx="1">
                  <c:v>China 
(2013)</c:v>
                </c:pt>
                <c:pt idx="2">
                  <c:v>India 
(2012)</c:v>
                </c:pt>
                <c:pt idx="3">
                  <c:v>Russian Federation (2009)</c:v>
                </c:pt>
                <c:pt idx="4">
                  <c:v>South Africa 
(2014)</c:v>
                </c:pt>
              </c:strCache>
            </c:strRef>
          </c:cat>
          <c:val>
            <c:numRef>
              <c:f>Sheet1!$E$30:$E$34</c:f>
              <c:numCache>
                <c:formatCode>General</c:formatCode>
                <c:ptCount val="5"/>
                <c:pt idx="0" formatCode="0.0%">
                  <c:v>0.35499999999999998</c:v>
                </c:pt>
                <c:pt idx="2" formatCode="0.0%">
                  <c:v>1.4999999999999999E-2</c:v>
                </c:pt>
                <c:pt idx="4" formatCode="0.0%">
                  <c:v>0.14599999999999999</c:v>
                </c:pt>
              </c:numCache>
            </c:numRef>
          </c:val>
        </c:ser>
        <c:ser>
          <c:idx val="2"/>
          <c:order val="2"/>
          <c:tx>
            <c:strRef>
              <c:f>Sheet1!$F$29</c:f>
              <c:strCache>
                <c:ptCount val="1"/>
                <c:pt idx="0">
                  <c:v>Total</c:v>
                </c:pt>
              </c:strCache>
            </c:strRef>
          </c:tx>
          <c:invertIfNegative val="0"/>
          <c:cat>
            <c:strRef>
              <c:f>Sheet1!$C$30:$C$34</c:f>
              <c:strCache>
                <c:ptCount val="5"/>
                <c:pt idx="0">
                  <c:v>Brazil
(2013)</c:v>
                </c:pt>
                <c:pt idx="1">
                  <c:v>China 
(2013)</c:v>
                </c:pt>
                <c:pt idx="2">
                  <c:v>India 
(2012)</c:v>
                </c:pt>
                <c:pt idx="3">
                  <c:v>Russian Federation (2009)</c:v>
                </c:pt>
                <c:pt idx="4">
                  <c:v>South Africa 
(2014)</c:v>
                </c:pt>
              </c:strCache>
            </c:strRef>
          </c:cat>
          <c:val>
            <c:numRef>
              <c:f>Sheet1!$F$30:$F$34</c:f>
              <c:numCache>
                <c:formatCode>0.0%</c:formatCode>
                <c:ptCount val="5"/>
                <c:pt idx="0">
                  <c:v>0.42</c:v>
                </c:pt>
                <c:pt idx="1">
                  <c:v>0.49399999999999999</c:v>
                </c:pt>
                <c:pt idx="2">
                  <c:v>3.7999999999999999E-2</c:v>
                </c:pt>
                <c:pt idx="3">
                  <c:v>0.48699999999999999</c:v>
                </c:pt>
                <c:pt idx="4">
                  <c:v>0.17899999999999999</c:v>
                </c:pt>
              </c:numCache>
            </c:numRef>
          </c:val>
        </c:ser>
        <c:dLbls>
          <c:showLegendKey val="0"/>
          <c:showVal val="0"/>
          <c:showCatName val="0"/>
          <c:showSerName val="0"/>
          <c:showPercent val="0"/>
          <c:showBubbleSize val="0"/>
        </c:dLbls>
        <c:gapWidth val="150"/>
        <c:axId val="129447040"/>
        <c:axId val="129448576"/>
      </c:barChart>
      <c:catAx>
        <c:axId val="129447040"/>
        <c:scaling>
          <c:orientation val="minMax"/>
        </c:scaling>
        <c:delete val="0"/>
        <c:axPos val="b"/>
        <c:majorTickMark val="none"/>
        <c:minorTickMark val="none"/>
        <c:tickLblPos val="nextTo"/>
        <c:crossAx val="129448576"/>
        <c:crosses val="autoZero"/>
        <c:auto val="1"/>
        <c:lblAlgn val="ctr"/>
        <c:lblOffset val="100"/>
        <c:noMultiLvlLbl val="0"/>
      </c:catAx>
      <c:valAx>
        <c:axId val="129448576"/>
        <c:scaling>
          <c:orientation val="minMax"/>
        </c:scaling>
        <c:delete val="0"/>
        <c:axPos val="l"/>
        <c:majorGridlines/>
        <c:title>
          <c:tx>
            <c:rich>
              <a:bodyPr/>
              <a:lstStyle/>
              <a:p>
                <a:pPr>
                  <a:defRPr/>
                </a:pPr>
                <a:r>
                  <a:rPr lang="en-GB" dirty="0"/>
                  <a:t>Percent of the working-age population</a:t>
                </a:r>
              </a:p>
            </c:rich>
          </c:tx>
          <c:layout>
            <c:manualLayout>
              <c:xMode val="edge"/>
              <c:yMode val="edge"/>
              <c:x val="1.7291107088319164E-2"/>
              <c:y val="4.2429684949516766E-2"/>
            </c:manualLayout>
          </c:layout>
          <c:overlay val="0"/>
        </c:title>
        <c:numFmt formatCode="0%" sourceLinked="0"/>
        <c:majorTickMark val="out"/>
        <c:minorTickMark val="none"/>
        <c:tickLblPos val="nextTo"/>
        <c:crossAx val="129447040"/>
        <c:crosses val="autoZero"/>
        <c:crossBetween val="between"/>
      </c:valAx>
    </c:plotArea>
    <c:legend>
      <c:legendPos val="r"/>
      <c:layout>
        <c:manualLayout>
          <c:xMode val="edge"/>
          <c:yMode val="edge"/>
          <c:x val="0.29220663934944047"/>
          <c:y val="0.84831112702324973"/>
          <c:w val="0.42979535851625661"/>
          <c:h val="8.6581515775694451E-2"/>
        </c:manualLayout>
      </c:layout>
      <c:overlay val="0"/>
    </c:legend>
    <c:plotVisOnly val="1"/>
    <c:dispBlanksAs val="gap"/>
    <c:showDLblsOverMax val="0"/>
  </c:chart>
  <c:txPr>
    <a:bodyPr/>
    <a:lstStyle/>
    <a:p>
      <a:pPr>
        <a:defRPr sz="12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CDBAA4-6FA5-44A2-A4C0-D9E741311CA4}" type="doc">
      <dgm:prSet loTypeId="urn:microsoft.com/office/officeart/2009/3/layout/IncreasingArrowsProcess" loCatId="process" qsTypeId="urn:microsoft.com/office/officeart/2005/8/quickstyle/simple1" qsCatId="simple" csTypeId="urn:microsoft.com/office/officeart/2005/8/colors/colorful4" csCatId="colorful" phldr="1"/>
      <dgm:spPr/>
      <dgm:t>
        <a:bodyPr/>
        <a:lstStyle/>
        <a:p>
          <a:endParaRPr lang="en-GB"/>
        </a:p>
      </dgm:t>
    </dgm:pt>
    <dgm:pt modelId="{0A848643-3AEA-460F-AC5B-C6EBD72A6FD6}">
      <dgm:prSet phldrT="[Text]" custT="1"/>
      <dgm:spPr>
        <a:xfrm>
          <a:off x="0" y="2160239"/>
          <a:ext cx="7272807" cy="1059198"/>
        </a:xfrm>
        <a:solidFill>
          <a:srgbClr val="8064A2">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de-DE" sz="2400" b="1" dirty="0" smtClean="0">
              <a:solidFill>
                <a:sysClr val="window" lastClr="FFFFFF"/>
              </a:solidFill>
              <a:latin typeface="Calibri"/>
              <a:ea typeface="+mn-ea"/>
              <a:cs typeface="+mn-cs"/>
            </a:rPr>
            <a:t>Advanced manufacturing practices</a:t>
          </a:r>
        </a:p>
      </dgm:t>
    </dgm:pt>
    <dgm:pt modelId="{671A0047-6712-413A-89C0-0385E32A4C85}" type="parTrans" cxnId="{D7EC4B70-5FFD-4FC4-9DEF-C6A336C59404}">
      <dgm:prSet/>
      <dgm:spPr/>
      <dgm:t>
        <a:bodyPr/>
        <a:lstStyle/>
        <a:p>
          <a:endParaRPr lang="en-GB"/>
        </a:p>
      </dgm:t>
    </dgm:pt>
    <dgm:pt modelId="{BF938FA7-1A41-4C53-BA69-6C80FBB5DA3C}" type="sibTrans" cxnId="{D7EC4B70-5FFD-4FC4-9DEF-C6A336C59404}">
      <dgm:prSet/>
      <dgm:spPr/>
      <dgm:t>
        <a:bodyPr/>
        <a:lstStyle/>
        <a:p>
          <a:endParaRPr lang="en-GB"/>
        </a:p>
      </dgm:t>
    </dgm:pt>
    <dgm:pt modelId="{1E306BF1-9080-4C78-9406-15994C8CFE6C}">
      <dgm:prSet phldrT="[Text]" custT="1"/>
      <dgm:spPr>
        <a:xfrm>
          <a:off x="2240024" y="2613209"/>
          <a:ext cx="5032783" cy="1059198"/>
        </a:xfrm>
        <a:solidFill>
          <a:srgbClr val="8064A2">
            <a:hueOff val="-2232385"/>
            <a:satOff val="13449"/>
            <a:lumOff val="1078"/>
            <a:alphaOff val="0"/>
          </a:srgbClr>
        </a:solidFill>
        <a:ln w="25400" cap="flat" cmpd="sng" algn="ctr">
          <a:solidFill>
            <a:sysClr val="window" lastClr="FFFFFF">
              <a:hueOff val="0"/>
              <a:satOff val="0"/>
              <a:lumOff val="0"/>
              <a:alphaOff val="0"/>
            </a:sysClr>
          </a:solidFill>
          <a:prstDash val="solid"/>
        </a:ln>
        <a:effectLst/>
      </dgm:spPr>
      <dgm:t>
        <a:bodyPr/>
        <a:lstStyle/>
        <a:p>
          <a:r>
            <a:rPr lang="de-DE" sz="2400" b="1" dirty="0" smtClean="0">
              <a:solidFill>
                <a:sysClr val="window" lastClr="FFFFFF"/>
              </a:solidFill>
              <a:latin typeface="Calibri"/>
              <a:ea typeface="+mn-ea"/>
              <a:cs typeface="+mn-cs"/>
            </a:rPr>
            <a:t>High-performance HR practices</a:t>
          </a:r>
          <a:endParaRPr lang="en-GB" sz="2400" b="1" dirty="0">
            <a:solidFill>
              <a:sysClr val="window" lastClr="FFFFFF"/>
            </a:solidFill>
            <a:latin typeface="Calibri"/>
            <a:ea typeface="+mn-ea"/>
            <a:cs typeface="+mn-cs"/>
          </a:endParaRPr>
        </a:p>
      </dgm:t>
    </dgm:pt>
    <dgm:pt modelId="{5D406304-B836-4DFB-9A5B-6D87C59E1F96}" type="parTrans" cxnId="{1E046C13-8119-470D-943D-78B21AEE751A}">
      <dgm:prSet/>
      <dgm:spPr/>
      <dgm:t>
        <a:bodyPr/>
        <a:lstStyle/>
        <a:p>
          <a:endParaRPr lang="en-GB"/>
        </a:p>
      </dgm:t>
    </dgm:pt>
    <dgm:pt modelId="{B90F12FB-0BCC-414B-AD97-68B70851577D}" type="sibTrans" cxnId="{1E046C13-8119-470D-943D-78B21AEE751A}">
      <dgm:prSet/>
      <dgm:spPr/>
      <dgm:t>
        <a:bodyPr/>
        <a:lstStyle/>
        <a:p>
          <a:endParaRPr lang="en-GB"/>
        </a:p>
      </dgm:t>
    </dgm:pt>
    <dgm:pt modelId="{E888C94F-CB7E-40D3-BE64-4CFD87CA8BD6}">
      <dgm:prSet phldrT="[Text]" custT="1"/>
      <dgm:spPr>
        <a:xfrm>
          <a:off x="4480049" y="3024340"/>
          <a:ext cx="2792758" cy="1059198"/>
        </a:xfrm>
        <a:solidFill>
          <a:srgbClr val="8064A2">
            <a:hueOff val="-4464770"/>
            <a:satOff val="26899"/>
            <a:lumOff val="2156"/>
            <a:alphaOff val="0"/>
          </a:srgbClr>
        </a:solidFill>
        <a:ln w="25400" cap="flat" cmpd="sng" algn="ctr">
          <a:solidFill>
            <a:sysClr val="window" lastClr="FFFFFF">
              <a:hueOff val="0"/>
              <a:satOff val="0"/>
              <a:lumOff val="0"/>
              <a:alphaOff val="0"/>
            </a:sysClr>
          </a:solidFill>
          <a:prstDash val="solid"/>
        </a:ln>
        <a:effectLst/>
      </dgm:spPr>
      <dgm:t>
        <a:bodyPr/>
        <a:lstStyle/>
        <a:p>
          <a:r>
            <a:rPr lang="de-DE" sz="2400" b="1" dirty="0" smtClean="0">
              <a:solidFill>
                <a:sysClr val="window" lastClr="FFFFFF"/>
              </a:solidFill>
              <a:latin typeface="Calibri"/>
              <a:ea typeface="+mn-ea"/>
              <a:cs typeface="+mn-cs"/>
            </a:rPr>
            <a:t>Worker safety</a:t>
          </a:r>
          <a:endParaRPr lang="en-GB" sz="2400" dirty="0">
            <a:solidFill>
              <a:sysClr val="window" lastClr="FFFFFF"/>
            </a:solidFill>
            <a:latin typeface="Calibri"/>
            <a:ea typeface="+mn-ea"/>
            <a:cs typeface="+mn-cs"/>
          </a:endParaRPr>
        </a:p>
      </dgm:t>
    </dgm:pt>
    <dgm:pt modelId="{1AA1A02E-4EDA-4F82-9A6B-1B48646021CD}" type="parTrans" cxnId="{CA0EE88F-3BF0-4820-8CE2-C0CD8B76D585}">
      <dgm:prSet/>
      <dgm:spPr/>
      <dgm:t>
        <a:bodyPr/>
        <a:lstStyle/>
        <a:p>
          <a:endParaRPr lang="en-GB"/>
        </a:p>
      </dgm:t>
    </dgm:pt>
    <dgm:pt modelId="{C3312832-BB0A-4E44-89A7-367669270E55}" type="sibTrans" cxnId="{CA0EE88F-3BF0-4820-8CE2-C0CD8B76D585}">
      <dgm:prSet/>
      <dgm:spPr/>
      <dgm:t>
        <a:bodyPr/>
        <a:lstStyle/>
        <a:p>
          <a:endParaRPr lang="en-GB"/>
        </a:p>
      </dgm:t>
    </dgm:pt>
    <dgm:pt modelId="{3290B0EA-BB72-481E-838D-44382CC597E2}" type="pres">
      <dgm:prSet presAssocID="{57CDBAA4-6FA5-44A2-A4C0-D9E741311CA4}" presName="Name0" presStyleCnt="0">
        <dgm:presLayoutVars>
          <dgm:chMax val="5"/>
          <dgm:chPref val="5"/>
          <dgm:dir/>
          <dgm:animLvl val="lvl"/>
        </dgm:presLayoutVars>
      </dgm:prSet>
      <dgm:spPr/>
      <dgm:t>
        <a:bodyPr/>
        <a:lstStyle/>
        <a:p>
          <a:endParaRPr lang="en-GB"/>
        </a:p>
      </dgm:t>
    </dgm:pt>
    <dgm:pt modelId="{E2195F36-2E26-4ACD-92BF-DFDBE9AF9B83}" type="pres">
      <dgm:prSet presAssocID="{0A848643-3AEA-460F-AC5B-C6EBD72A6FD6}" presName="parentText1" presStyleLbl="node1" presStyleIdx="0" presStyleCnt="3" custLinFactNeighborY="18749">
        <dgm:presLayoutVars>
          <dgm:chMax/>
          <dgm:chPref val="3"/>
          <dgm:bulletEnabled val="1"/>
        </dgm:presLayoutVars>
      </dgm:prSet>
      <dgm:spPr>
        <a:prstGeom prst="rightArrow">
          <a:avLst>
            <a:gd name="adj1" fmla="val 50000"/>
            <a:gd name="adj2" fmla="val 50000"/>
          </a:avLst>
        </a:prstGeom>
      </dgm:spPr>
      <dgm:t>
        <a:bodyPr/>
        <a:lstStyle/>
        <a:p>
          <a:endParaRPr lang="en-GB"/>
        </a:p>
      </dgm:t>
    </dgm:pt>
    <dgm:pt modelId="{48A0A4DA-CE04-444B-B4DD-B04A6F2BA146}" type="pres">
      <dgm:prSet presAssocID="{1E306BF1-9080-4C78-9406-15994C8CFE6C}" presName="parentText2" presStyleLbl="node1" presStyleIdx="1" presStyleCnt="3" custLinFactNeighborY="28181">
        <dgm:presLayoutVars>
          <dgm:chMax/>
          <dgm:chPref val="3"/>
          <dgm:bulletEnabled val="1"/>
        </dgm:presLayoutVars>
      </dgm:prSet>
      <dgm:spPr>
        <a:prstGeom prst="rightArrow">
          <a:avLst>
            <a:gd name="adj1" fmla="val 50000"/>
            <a:gd name="adj2" fmla="val 50000"/>
          </a:avLst>
        </a:prstGeom>
      </dgm:spPr>
      <dgm:t>
        <a:bodyPr/>
        <a:lstStyle/>
        <a:p>
          <a:endParaRPr lang="en-GB"/>
        </a:p>
      </dgm:t>
    </dgm:pt>
    <dgm:pt modelId="{A1284A43-6A1E-4B11-B921-C4B79845BA40}" type="pres">
      <dgm:prSet presAssocID="{E888C94F-CB7E-40D3-BE64-4CFD87CA8BD6}" presName="parentText3" presStyleLbl="node1" presStyleIdx="2" presStyleCnt="3" custLinFactNeighborY="33663">
        <dgm:presLayoutVars>
          <dgm:chMax/>
          <dgm:chPref val="3"/>
          <dgm:bulletEnabled val="1"/>
        </dgm:presLayoutVars>
      </dgm:prSet>
      <dgm:spPr>
        <a:prstGeom prst="rightArrow">
          <a:avLst>
            <a:gd name="adj1" fmla="val 50000"/>
            <a:gd name="adj2" fmla="val 50000"/>
          </a:avLst>
        </a:prstGeom>
      </dgm:spPr>
      <dgm:t>
        <a:bodyPr/>
        <a:lstStyle/>
        <a:p>
          <a:endParaRPr lang="en-GB"/>
        </a:p>
      </dgm:t>
    </dgm:pt>
  </dgm:ptLst>
  <dgm:cxnLst>
    <dgm:cxn modelId="{D7EC4B70-5FFD-4FC4-9DEF-C6A336C59404}" srcId="{57CDBAA4-6FA5-44A2-A4C0-D9E741311CA4}" destId="{0A848643-3AEA-460F-AC5B-C6EBD72A6FD6}" srcOrd="0" destOrd="0" parTransId="{671A0047-6712-413A-89C0-0385E32A4C85}" sibTransId="{BF938FA7-1A41-4C53-BA69-6C80FBB5DA3C}"/>
    <dgm:cxn modelId="{6772AD4C-0DC3-4A10-8531-3A2B02B68DB6}" type="presOf" srcId="{1E306BF1-9080-4C78-9406-15994C8CFE6C}" destId="{48A0A4DA-CE04-444B-B4DD-B04A6F2BA146}" srcOrd="0" destOrd="0" presId="urn:microsoft.com/office/officeart/2009/3/layout/IncreasingArrowsProcess"/>
    <dgm:cxn modelId="{753AE500-E257-4509-B915-7E4838D88C94}" type="presOf" srcId="{E888C94F-CB7E-40D3-BE64-4CFD87CA8BD6}" destId="{A1284A43-6A1E-4B11-B921-C4B79845BA40}" srcOrd="0" destOrd="0" presId="urn:microsoft.com/office/officeart/2009/3/layout/IncreasingArrowsProcess"/>
    <dgm:cxn modelId="{0354A56F-1D05-47BA-ABDF-9DC313283427}" type="presOf" srcId="{57CDBAA4-6FA5-44A2-A4C0-D9E741311CA4}" destId="{3290B0EA-BB72-481E-838D-44382CC597E2}" srcOrd="0" destOrd="0" presId="urn:microsoft.com/office/officeart/2009/3/layout/IncreasingArrowsProcess"/>
    <dgm:cxn modelId="{54633436-64F8-4AD1-AF4C-44C1BDEBDF66}" type="presOf" srcId="{0A848643-3AEA-460F-AC5B-C6EBD72A6FD6}" destId="{E2195F36-2E26-4ACD-92BF-DFDBE9AF9B83}" srcOrd="0" destOrd="0" presId="urn:microsoft.com/office/officeart/2009/3/layout/IncreasingArrowsProcess"/>
    <dgm:cxn modelId="{1E046C13-8119-470D-943D-78B21AEE751A}" srcId="{57CDBAA4-6FA5-44A2-A4C0-D9E741311CA4}" destId="{1E306BF1-9080-4C78-9406-15994C8CFE6C}" srcOrd="1" destOrd="0" parTransId="{5D406304-B836-4DFB-9A5B-6D87C59E1F96}" sibTransId="{B90F12FB-0BCC-414B-AD97-68B70851577D}"/>
    <dgm:cxn modelId="{CA0EE88F-3BF0-4820-8CE2-C0CD8B76D585}" srcId="{57CDBAA4-6FA5-44A2-A4C0-D9E741311CA4}" destId="{E888C94F-CB7E-40D3-BE64-4CFD87CA8BD6}" srcOrd="2" destOrd="0" parTransId="{1AA1A02E-4EDA-4F82-9A6B-1B48646021CD}" sibTransId="{C3312832-BB0A-4E44-89A7-367669270E55}"/>
    <dgm:cxn modelId="{8B0D7177-F8E9-42F6-A2AF-CA4BF937B28E}" type="presParOf" srcId="{3290B0EA-BB72-481E-838D-44382CC597E2}" destId="{E2195F36-2E26-4ACD-92BF-DFDBE9AF9B83}" srcOrd="0" destOrd="0" presId="urn:microsoft.com/office/officeart/2009/3/layout/IncreasingArrowsProcess"/>
    <dgm:cxn modelId="{A4A75B45-B65B-4C97-93BB-3F6CA9FAC15E}" type="presParOf" srcId="{3290B0EA-BB72-481E-838D-44382CC597E2}" destId="{48A0A4DA-CE04-444B-B4DD-B04A6F2BA146}" srcOrd="1" destOrd="0" presId="urn:microsoft.com/office/officeart/2009/3/layout/IncreasingArrowsProcess"/>
    <dgm:cxn modelId="{6370BC51-CF73-4A3C-904B-B4C0390FAD09}" type="presParOf" srcId="{3290B0EA-BB72-481E-838D-44382CC597E2}" destId="{A1284A43-6A1E-4B11-B921-C4B79845BA40}" srcOrd="2"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195F36-2E26-4ACD-92BF-DFDBE9AF9B83}">
      <dsp:nvSpPr>
        <dsp:cNvPr id="0" name=""/>
        <dsp:cNvSpPr/>
      </dsp:nvSpPr>
      <dsp:spPr>
        <a:xfrm>
          <a:off x="0" y="2100341"/>
          <a:ext cx="6743299" cy="982081"/>
        </a:xfrm>
        <a:prstGeom prst="rightArrow">
          <a:avLst>
            <a:gd name="adj1" fmla="val 50000"/>
            <a:gd name="adj2" fmla="val 50000"/>
          </a:avLst>
        </a:prstGeom>
        <a:solidFill>
          <a:srgbClr val="8064A2">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155905" numCol="1" spcCol="1270" anchor="ctr" anchorCtr="0">
          <a:noAutofit/>
        </a:bodyPr>
        <a:lstStyle/>
        <a:p>
          <a:pPr lvl="0" algn="l" defTabSz="1066800">
            <a:lnSpc>
              <a:spcPct val="90000"/>
            </a:lnSpc>
            <a:spcBef>
              <a:spcPct val="0"/>
            </a:spcBef>
            <a:spcAft>
              <a:spcPct val="35000"/>
            </a:spcAft>
          </a:pPr>
          <a:r>
            <a:rPr lang="de-DE" sz="2400" b="1" kern="1200" dirty="0" smtClean="0">
              <a:solidFill>
                <a:sysClr val="window" lastClr="FFFFFF"/>
              </a:solidFill>
              <a:latin typeface="Calibri"/>
              <a:ea typeface="+mn-ea"/>
              <a:cs typeface="+mn-cs"/>
            </a:rPr>
            <a:t>Advanced manufacturing practices</a:t>
          </a:r>
        </a:p>
      </dsp:txBody>
      <dsp:txXfrm>
        <a:off x="0" y="2345861"/>
        <a:ext cx="6497779" cy="491041"/>
      </dsp:txXfrm>
    </dsp:sp>
    <dsp:sp modelId="{48A0A4DA-CE04-444B-B4DD-B04A6F2BA146}">
      <dsp:nvSpPr>
        <dsp:cNvPr id="0" name=""/>
        <dsp:cNvSpPr/>
      </dsp:nvSpPr>
      <dsp:spPr>
        <a:xfrm>
          <a:off x="2076936" y="2520331"/>
          <a:ext cx="4666363" cy="982081"/>
        </a:xfrm>
        <a:prstGeom prst="rightArrow">
          <a:avLst>
            <a:gd name="adj1" fmla="val 50000"/>
            <a:gd name="adj2" fmla="val 50000"/>
          </a:avLst>
        </a:prstGeom>
        <a:solidFill>
          <a:srgbClr val="8064A2">
            <a:hueOff val="-2232385"/>
            <a:satOff val="13449"/>
            <a:lumOff val="1078"/>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155905" numCol="1" spcCol="1270" anchor="ctr" anchorCtr="0">
          <a:noAutofit/>
        </a:bodyPr>
        <a:lstStyle/>
        <a:p>
          <a:pPr lvl="0" algn="l" defTabSz="1066800">
            <a:lnSpc>
              <a:spcPct val="90000"/>
            </a:lnSpc>
            <a:spcBef>
              <a:spcPct val="0"/>
            </a:spcBef>
            <a:spcAft>
              <a:spcPct val="35000"/>
            </a:spcAft>
          </a:pPr>
          <a:r>
            <a:rPr lang="de-DE" sz="2400" b="1" kern="1200" dirty="0" smtClean="0">
              <a:solidFill>
                <a:sysClr val="window" lastClr="FFFFFF"/>
              </a:solidFill>
              <a:latin typeface="Calibri"/>
              <a:ea typeface="+mn-ea"/>
              <a:cs typeface="+mn-cs"/>
            </a:rPr>
            <a:t>High-performance HR practices</a:t>
          </a:r>
          <a:endParaRPr lang="en-GB" sz="2400" b="1" kern="1200" dirty="0">
            <a:solidFill>
              <a:sysClr val="window" lastClr="FFFFFF"/>
            </a:solidFill>
            <a:latin typeface="Calibri"/>
            <a:ea typeface="+mn-ea"/>
            <a:cs typeface="+mn-cs"/>
          </a:endParaRPr>
        </a:p>
      </dsp:txBody>
      <dsp:txXfrm>
        <a:off x="2076936" y="2765851"/>
        <a:ext cx="4420843" cy="491041"/>
      </dsp:txXfrm>
    </dsp:sp>
    <dsp:sp modelId="{A1284A43-6A1E-4B11-B921-C4B79845BA40}">
      <dsp:nvSpPr>
        <dsp:cNvPr id="0" name=""/>
        <dsp:cNvSpPr/>
      </dsp:nvSpPr>
      <dsp:spPr>
        <a:xfrm>
          <a:off x="4153872" y="2901529"/>
          <a:ext cx="2589427" cy="982081"/>
        </a:xfrm>
        <a:prstGeom prst="rightArrow">
          <a:avLst>
            <a:gd name="adj1" fmla="val 50000"/>
            <a:gd name="adj2" fmla="val 50000"/>
          </a:avLst>
        </a:prstGeom>
        <a:solidFill>
          <a:srgbClr val="8064A2">
            <a:hueOff val="-4464770"/>
            <a:satOff val="26899"/>
            <a:lumOff val="2156"/>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155905" numCol="1" spcCol="1270" anchor="ctr" anchorCtr="0">
          <a:noAutofit/>
        </a:bodyPr>
        <a:lstStyle/>
        <a:p>
          <a:pPr lvl="0" algn="l" defTabSz="1066800">
            <a:lnSpc>
              <a:spcPct val="90000"/>
            </a:lnSpc>
            <a:spcBef>
              <a:spcPct val="0"/>
            </a:spcBef>
            <a:spcAft>
              <a:spcPct val="35000"/>
            </a:spcAft>
          </a:pPr>
          <a:r>
            <a:rPr lang="de-DE" sz="2400" b="1" kern="1200" dirty="0" smtClean="0">
              <a:solidFill>
                <a:sysClr val="window" lastClr="FFFFFF"/>
              </a:solidFill>
              <a:latin typeface="Calibri"/>
              <a:ea typeface="+mn-ea"/>
              <a:cs typeface="+mn-cs"/>
            </a:rPr>
            <a:t>Worker safety</a:t>
          </a:r>
          <a:endParaRPr lang="en-GB" sz="2400" kern="1200" dirty="0">
            <a:solidFill>
              <a:sysClr val="window" lastClr="FFFFFF"/>
            </a:solidFill>
            <a:latin typeface="Calibri"/>
            <a:ea typeface="+mn-ea"/>
            <a:cs typeface="+mn-cs"/>
          </a:endParaRPr>
        </a:p>
      </dsp:txBody>
      <dsp:txXfrm>
        <a:off x="4153872" y="3147049"/>
        <a:ext cx="2343907" cy="491041"/>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E7D2FB-F871-4E9B-9CC1-8CF098AB8A8B}" type="datetimeFigureOut">
              <a:rPr lang="en-GB" smtClean="0"/>
              <a:pPr/>
              <a:t>07/01/2016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59692F-F0A1-4A0E-AD06-97D597CC59A8}" type="slidenum">
              <a:rPr lang="en-GB" smtClean="0"/>
              <a:pPr/>
              <a:t>‹#›</a:t>
            </a:fld>
            <a:endParaRPr lang="en-GB"/>
          </a:p>
        </p:txBody>
      </p:sp>
    </p:spTree>
    <p:extLst>
      <p:ext uri="{BB962C8B-B14F-4D97-AF65-F5344CB8AC3E}">
        <p14:creationId xmlns:p14="http://schemas.microsoft.com/office/powerpoint/2010/main" val="2040218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259692F-F0A1-4A0E-AD06-97D597CC59A8}" type="slidenum">
              <a:rPr lang="en-GB" smtClean="0"/>
              <a:pPr/>
              <a:t>8</a:t>
            </a:fld>
            <a:endParaRPr lang="en-GB"/>
          </a:p>
        </p:txBody>
      </p:sp>
    </p:spTree>
    <p:extLst>
      <p:ext uri="{BB962C8B-B14F-4D97-AF65-F5344CB8AC3E}">
        <p14:creationId xmlns:p14="http://schemas.microsoft.com/office/powerpoint/2010/main" val="2513414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259692F-F0A1-4A0E-AD06-97D597CC59A8}" type="slidenum">
              <a:rPr lang="en-GB" smtClean="0"/>
              <a:pPr/>
              <a:t>9</a:t>
            </a:fld>
            <a:endParaRPr lang="en-GB"/>
          </a:p>
        </p:txBody>
      </p:sp>
    </p:spTree>
    <p:extLst>
      <p:ext uri="{BB962C8B-B14F-4D97-AF65-F5344CB8AC3E}">
        <p14:creationId xmlns:p14="http://schemas.microsoft.com/office/powerpoint/2010/main" val="2513414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fr-CH" sz="1200" dirty="0" err="1" smtClean="0"/>
              <a:t>Adequate</a:t>
            </a:r>
            <a:r>
              <a:rPr lang="fr-CH" sz="1200" baseline="0" dirty="0" smtClean="0"/>
              <a:t> social protection </a:t>
            </a:r>
            <a:r>
              <a:rPr lang="fr-CH" sz="1200" baseline="0" dirty="0" err="1" smtClean="0"/>
              <a:t>is</a:t>
            </a:r>
            <a:r>
              <a:rPr lang="fr-CH" sz="1200" baseline="0" dirty="0" smtClean="0"/>
              <a:t> a </a:t>
            </a:r>
            <a:r>
              <a:rPr lang="fr-CH" sz="1200" baseline="0" dirty="0" err="1" smtClean="0"/>
              <a:t>prerequisite</a:t>
            </a:r>
            <a:r>
              <a:rPr lang="fr-CH" sz="1200" baseline="0" dirty="0" smtClean="0"/>
              <a:t> for </a:t>
            </a:r>
            <a:r>
              <a:rPr lang="fr-CH" sz="1200" baseline="0" dirty="0" err="1" smtClean="0"/>
              <a:t>quality</a:t>
            </a:r>
            <a:r>
              <a:rPr lang="fr-CH" sz="1200" baseline="0" dirty="0" smtClean="0"/>
              <a:t> and inclusive </a:t>
            </a:r>
            <a:r>
              <a:rPr lang="fr-CH" sz="1200" baseline="0" dirty="0" err="1" smtClean="0"/>
              <a:t>employment</a:t>
            </a:r>
            <a:r>
              <a:rPr lang="fr-CH" sz="1200" baseline="0" dirty="0" smtClean="0"/>
              <a:t> and </a:t>
            </a:r>
            <a:r>
              <a:rPr lang="fr-CH" sz="1200" baseline="0" dirty="0" err="1" smtClean="0"/>
              <a:t>decent</a:t>
            </a:r>
            <a:r>
              <a:rPr lang="fr-CH" sz="1200" baseline="0" dirty="0" smtClean="0"/>
              <a:t> </a:t>
            </a:r>
            <a:r>
              <a:rPr lang="fr-CH" sz="1200" baseline="0" dirty="0" err="1" smtClean="0"/>
              <a:t>work</a:t>
            </a:r>
            <a:r>
              <a:rPr lang="fr-CH" sz="1200" baseline="0" dirty="0" smtClean="0"/>
              <a:t>.  It </a:t>
            </a:r>
            <a:r>
              <a:rPr lang="fr-CH" sz="1200" baseline="0" dirty="0" err="1" smtClean="0"/>
              <a:t>is</a:t>
            </a:r>
            <a:r>
              <a:rPr lang="fr-CH" sz="1200" baseline="0" dirty="0" smtClean="0"/>
              <a:t> not a </a:t>
            </a:r>
            <a:r>
              <a:rPr lang="fr-CH" sz="1200" baseline="0" dirty="0" err="1" smtClean="0"/>
              <a:t>coincidence</a:t>
            </a:r>
            <a:r>
              <a:rPr lang="fr-CH" sz="1200" baseline="0" dirty="0" smtClean="0"/>
              <a:t> </a:t>
            </a:r>
            <a:r>
              <a:rPr lang="fr-CH" sz="1200" baseline="0" dirty="0" err="1" smtClean="0"/>
              <a:t>that</a:t>
            </a:r>
            <a:r>
              <a:rPr lang="fr-CH" sz="1200" baseline="0" dirty="0" smtClean="0"/>
              <a:t> all of the BRICS countries have made </a:t>
            </a:r>
            <a:r>
              <a:rPr lang="fr-CH" sz="1200" baseline="0" dirty="0" err="1" smtClean="0"/>
              <a:t>enormous</a:t>
            </a:r>
            <a:r>
              <a:rPr lang="fr-CH" sz="1200" baseline="0" dirty="0" smtClean="0"/>
              <a:t> efforts to </a:t>
            </a:r>
            <a:r>
              <a:rPr lang="fr-CH" sz="1200" baseline="0" dirty="0" err="1" smtClean="0"/>
              <a:t>strengthen</a:t>
            </a:r>
            <a:r>
              <a:rPr lang="fr-CH" sz="1200" baseline="0" dirty="0" smtClean="0"/>
              <a:t> </a:t>
            </a:r>
            <a:r>
              <a:rPr lang="fr-CH" sz="1200" baseline="0" dirty="0" err="1" smtClean="0"/>
              <a:t>their</a:t>
            </a:r>
            <a:r>
              <a:rPr lang="fr-CH" sz="1200" baseline="0" dirty="0" smtClean="0"/>
              <a:t> social protection </a:t>
            </a:r>
            <a:r>
              <a:rPr lang="fr-CH" sz="1200" baseline="0" dirty="0" err="1" smtClean="0"/>
              <a:t>systems</a:t>
            </a:r>
            <a:r>
              <a:rPr lang="fr-CH" sz="1200" baseline="0" dirty="0" smtClean="0"/>
              <a:t>, to support </a:t>
            </a:r>
            <a:r>
              <a:rPr lang="fr-CH" sz="1200" baseline="0" dirty="0" err="1" smtClean="0"/>
              <a:t>their</a:t>
            </a:r>
            <a:r>
              <a:rPr lang="fr-CH" sz="1200" baseline="0" dirty="0" smtClean="0"/>
              <a:t> efforts to </a:t>
            </a:r>
            <a:r>
              <a:rPr lang="fr-CH" sz="1200" baseline="0" dirty="0" err="1" smtClean="0"/>
              <a:t>achieve</a:t>
            </a:r>
            <a:r>
              <a:rPr lang="fr-CH" sz="1200" baseline="0" dirty="0" smtClean="0"/>
              <a:t> </a:t>
            </a:r>
            <a:r>
              <a:rPr lang="fr-CH" sz="1200" baseline="0" dirty="0" err="1" smtClean="0"/>
              <a:t>sustainable</a:t>
            </a:r>
            <a:r>
              <a:rPr lang="fr-CH" sz="1200" baseline="0" dirty="0" smtClean="0"/>
              <a:t> and inclusive </a:t>
            </a:r>
            <a:r>
              <a:rPr lang="fr-CH" sz="1200" baseline="0" dirty="0" err="1" smtClean="0"/>
              <a:t>growth</a:t>
            </a:r>
            <a:r>
              <a:rPr lang="fr-CH" sz="1200" baseline="0" dirty="0" smtClean="0"/>
              <a:t>. </a:t>
            </a:r>
            <a:r>
              <a:rPr lang="fr-CH" sz="1200" baseline="0" dirty="0" err="1" smtClean="0"/>
              <a:t>We</a:t>
            </a:r>
            <a:r>
              <a:rPr lang="fr-CH" sz="1200" baseline="0" dirty="0" smtClean="0"/>
              <a:t> know </a:t>
            </a:r>
            <a:r>
              <a:rPr lang="fr-CH" sz="1200" baseline="0" dirty="0" err="1" smtClean="0"/>
              <a:t>from</a:t>
            </a:r>
            <a:r>
              <a:rPr lang="fr-CH" sz="1200" baseline="0" dirty="0" smtClean="0"/>
              <a:t> the </a:t>
            </a:r>
            <a:r>
              <a:rPr lang="fr-CH" sz="1200" baseline="0" dirty="0" err="1" smtClean="0"/>
              <a:t>experience</a:t>
            </a:r>
            <a:r>
              <a:rPr lang="fr-CH" sz="1200" baseline="0" dirty="0" smtClean="0"/>
              <a:t> of </a:t>
            </a:r>
            <a:r>
              <a:rPr lang="fr-CH" sz="1200" baseline="0" dirty="0" err="1" smtClean="0"/>
              <a:t>many</a:t>
            </a:r>
            <a:r>
              <a:rPr lang="fr-CH" sz="1200" baseline="0" dirty="0" smtClean="0"/>
              <a:t> countries </a:t>
            </a:r>
            <a:r>
              <a:rPr lang="fr-CH" sz="1200" baseline="0" dirty="0" err="1" smtClean="0"/>
              <a:t>at</a:t>
            </a:r>
            <a:r>
              <a:rPr lang="fr-CH" sz="1200" baseline="0" dirty="0" smtClean="0"/>
              <a:t> </a:t>
            </a:r>
            <a:r>
              <a:rPr lang="fr-CH" sz="1200" baseline="0" dirty="0" err="1" smtClean="0"/>
              <a:t>different</a:t>
            </a:r>
            <a:r>
              <a:rPr lang="fr-CH" sz="1200" baseline="0" dirty="0" smtClean="0"/>
              <a:t> </a:t>
            </a:r>
            <a:r>
              <a:rPr lang="fr-CH" sz="1200" baseline="0" dirty="0" err="1" smtClean="0"/>
              <a:t>levels</a:t>
            </a:r>
            <a:r>
              <a:rPr lang="fr-CH" sz="1200" baseline="0" dirty="0" smtClean="0"/>
              <a:t> of </a:t>
            </a:r>
            <a:r>
              <a:rPr lang="fr-CH" sz="1200" baseline="0" dirty="0" err="1" smtClean="0"/>
              <a:t>development</a:t>
            </a:r>
            <a:r>
              <a:rPr lang="fr-CH" sz="1200" baseline="0" dirty="0" smtClean="0"/>
              <a:t> how social protection </a:t>
            </a:r>
            <a:r>
              <a:rPr lang="fr-CH" sz="1200" baseline="0" dirty="0" err="1" smtClean="0"/>
              <a:t>systems</a:t>
            </a:r>
            <a:r>
              <a:rPr lang="fr-CH" sz="1200" baseline="0" dirty="0" smtClean="0"/>
              <a:t> </a:t>
            </a:r>
            <a:r>
              <a:rPr lang="fr-CH" sz="1200" baseline="0" dirty="0" err="1" smtClean="0"/>
              <a:t>contribute</a:t>
            </a:r>
            <a:r>
              <a:rPr lang="fr-CH" sz="1200" baseline="0" dirty="0" smtClean="0"/>
              <a:t> to </a:t>
            </a:r>
            <a:r>
              <a:rPr lang="fr-CH" sz="1200" baseline="0" dirty="0" err="1" smtClean="0"/>
              <a:t>growth</a:t>
            </a:r>
            <a:r>
              <a:rPr lang="fr-CH" sz="1200" baseline="0" dirty="0" smtClean="0"/>
              <a:t> and </a:t>
            </a:r>
            <a:r>
              <a:rPr lang="fr-CH" sz="1200" baseline="0" dirty="0" err="1" smtClean="0"/>
              <a:t>employment</a:t>
            </a:r>
            <a:r>
              <a:rPr lang="fr-CH" sz="1200" baseline="0" dirty="0" smtClean="0"/>
              <a:t>. </a:t>
            </a:r>
          </a:p>
          <a:p>
            <a:endParaRPr lang="fr-CH" sz="1200" baseline="0" dirty="0" smtClean="0"/>
          </a:p>
          <a:p>
            <a:pPr>
              <a:spcBef>
                <a:spcPts val="600"/>
              </a:spcBef>
              <a:spcAft>
                <a:spcPts val="1600"/>
              </a:spcAft>
              <a:buFont typeface="Wingdings" charset="2"/>
              <a:buNone/>
            </a:pPr>
            <a:r>
              <a:rPr lang="fr-CH" sz="1200" dirty="0" smtClean="0"/>
              <a:t>1. Social protection </a:t>
            </a:r>
            <a:r>
              <a:rPr lang="fr-CH" sz="1200" dirty="0" err="1" smtClean="0"/>
              <a:t>contributes</a:t>
            </a:r>
            <a:r>
              <a:rPr lang="fr-CH" sz="1200" dirty="0" smtClean="0"/>
              <a:t> to </a:t>
            </a:r>
            <a:r>
              <a:rPr lang="fr-CH" sz="1200" b="1" dirty="0" smtClean="0"/>
              <a:t>inclusive and </a:t>
            </a:r>
            <a:r>
              <a:rPr lang="fr-CH" sz="1200" b="1" dirty="0" err="1" smtClean="0"/>
              <a:t>sustainable</a:t>
            </a:r>
            <a:r>
              <a:rPr lang="fr-CH" sz="1200" b="1" dirty="0" smtClean="0"/>
              <a:t> </a:t>
            </a:r>
            <a:r>
              <a:rPr lang="fr-CH" sz="1200" b="1" dirty="0" err="1" smtClean="0"/>
              <a:t>economic</a:t>
            </a:r>
            <a:r>
              <a:rPr lang="fr-CH" sz="1200" b="1" dirty="0" smtClean="0"/>
              <a:t> </a:t>
            </a:r>
            <a:r>
              <a:rPr lang="fr-CH" sz="1200" b="1" dirty="0" err="1" smtClean="0"/>
              <a:t>growth</a:t>
            </a:r>
            <a:r>
              <a:rPr lang="fr-CH" sz="1200" dirty="0" smtClean="0"/>
              <a:t> by </a:t>
            </a:r>
            <a:r>
              <a:rPr lang="fr-CH" sz="1200" dirty="0" err="1" smtClean="0"/>
              <a:t>raising</a:t>
            </a:r>
            <a:r>
              <a:rPr lang="fr-CH" sz="1200" dirty="0" smtClean="0"/>
              <a:t> labour </a:t>
            </a:r>
            <a:r>
              <a:rPr lang="fr-CH" sz="1200" dirty="0" err="1" smtClean="0"/>
              <a:t>productivity</a:t>
            </a:r>
            <a:r>
              <a:rPr lang="fr-CH" sz="1200" dirty="0" smtClean="0"/>
              <a:t> and </a:t>
            </a:r>
            <a:r>
              <a:rPr lang="fr-CH" sz="1200" dirty="0" err="1" smtClean="0"/>
              <a:t>empowering</a:t>
            </a:r>
            <a:r>
              <a:rPr lang="fr-CH" sz="1200" dirty="0" smtClean="0"/>
              <a:t> people to </a:t>
            </a:r>
            <a:r>
              <a:rPr lang="fr-CH" sz="1200" dirty="0" err="1" smtClean="0"/>
              <a:t>find</a:t>
            </a:r>
            <a:r>
              <a:rPr lang="fr-CH" sz="1200" dirty="0" smtClean="0"/>
              <a:t> </a:t>
            </a:r>
            <a:r>
              <a:rPr lang="fr-CH" sz="1200" dirty="0" err="1" smtClean="0"/>
              <a:t>decent</a:t>
            </a:r>
            <a:r>
              <a:rPr lang="fr-CH" sz="1200" dirty="0" smtClean="0"/>
              <a:t> jobs. </a:t>
            </a:r>
            <a:br>
              <a:rPr lang="fr-CH" sz="1200" dirty="0" smtClean="0"/>
            </a:br>
            <a:r>
              <a:rPr lang="fr-CH" sz="1200" dirty="0" smtClean="0"/>
              <a:t>Productive</a:t>
            </a:r>
            <a:r>
              <a:rPr lang="fr-CH" sz="1200" baseline="0" dirty="0" smtClean="0"/>
              <a:t> </a:t>
            </a:r>
            <a:r>
              <a:rPr lang="fr-CH" sz="1200" baseline="0" dirty="0" err="1" smtClean="0"/>
              <a:t>employment</a:t>
            </a:r>
            <a:r>
              <a:rPr lang="fr-CH" sz="1200" baseline="0" dirty="0" smtClean="0"/>
              <a:t> </a:t>
            </a:r>
            <a:r>
              <a:rPr lang="fr-CH" sz="1200" baseline="0" dirty="0" err="1" smtClean="0"/>
              <a:t>critially</a:t>
            </a:r>
            <a:r>
              <a:rPr lang="fr-CH" sz="1200" baseline="0" dirty="0" smtClean="0"/>
              <a:t> </a:t>
            </a:r>
            <a:r>
              <a:rPr lang="fr-CH" sz="1200" baseline="0" dirty="0" err="1" smtClean="0"/>
              <a:t>depends</a:t>
            </a:r>
            <a:r>
              <a:rPr lang="fr-CH" sz="1200" baseline="0" dirty="0" smtClean="0"/>
              <a:t> on effective social protection </a:t>
            </a:r>
            <a:r>
              <a:rPr lang="fr-CH" sz="1200" baseline="0" dirty="0" err="1" smtClean="0"/>
              <a:t>systems</a:t>
            </a:r>
            <a:r>
              <a:rPr lang="fr-CH" sz="1200" baseline="0" dirty="0" smtClean="0"/>
              <a:t> in place </a:t>
            </a:r>
            <a:r>
              <a:rPr lang="fr-CH" sz="1200" baseline="0" dirty="0" err="1" smtClean="0"/>
              <a:t>that</a:t>
            </a:r>
            <a:r>
              <a:rPr lang="fr-CH" sz="1200" baseline="0" dirty="0" smtClean="0"/>
              <a:t> </a:t>
            </a:r>
            <a:r>
              <a:rPr lang="fr-CH" sz="1200" baseline="0" dirty="0" err="1" smtClean="0"/>
              <a:t>can</a:t>
            </a:r>
            <a:r>
              <a:rPr lang="fr-CH" sz="1200" baseline="0" dirty="0" smtClean="0"/>
              <a:t> </a:t>
            </a:r>
            <a:r>
              <a:rPr lang="fr-CH" sz="1200" baseline="0" dirty="0" err="1" smtClean="0"/>
              <a:t>effectively</a:t>
            </a:r>
            <a:r>
              <a:rPr lang="fr-CH" sz="1200" baseline="0" dirty="0" smtClean="0"/>
              <a:t> </a:t>
            </a:r>
            <a:r>
              <a:rPr lang="fr-CH" sz="1200" baseline="0" dirty="0" err="1" smtClean="0"/>
              <a:t>ensure</a:t>
            </a:r>
            <a:r>
              <a:rPr lang="fr-CH" sz="1200" baseline="0" dirty="0" smtClean="0"/>
              <a:t> </a:t>
            </a:r>
            <a:r>
              <a:rPr lang="fr-CH" sz="1200" baseline="0" dirty="0" err="1" smtClean="0"/>
              <a:t>that</a:t>
            </a:r>
            <a:r>
              <a:rPr lang="fr-CH" sz="1200" baseline="0" dirty="0" smtClean="0"/>
              <a:t> </a:t>
            </a:r>
            <a:r>
              <a:rPr lang="fr-CH" sz="1200" baseline="0" dirty="0" err="1" smtClean="0"/>
              <a:t>workers</a:t>
            </a:r>
            <a:r>
              <a:rPr lang="fr-CH" sz="1200" baseline="0" dirty="0" smtClean="0"/>
              <a:t> have </a:t>
            </a:r>
            <a:r>
              <a:rPr lang="fr-CH" sz="1200" baseline="0" dirty="0" err="1" smtClean="0"/>
              <a:t>access</a:t>
            </a:r>
            <a:r>
              <a:rPr lang="fr-CH" sz="1200" baseline="0" dirty="0" smtClean="0"/>
              <a:t> to social protection in case of </a:t>
            </a:r>
            <a:r>
              <a:rPr lang="fr-CH" sz="1200" baseline="0" dirty="0" err="1" smtClean="0"/>
              <a:t>maternity</a:t>
            </a:r>
            <a:r>
              <a:rPr lang="fr-CH" sz="1200" baseline="0" dirty="0" smtClean="0"/>
              <a:t>, </a:t>
            </a:r>
            <a:r>
              <a:rPr lang="fr-CH" sz="1200" baseline="0" dirty="0" err="1" smtClean="0"/>
              <a:t>sickness</a:t>
            </a:r>
            <a:r>
              <a:rPr lang="fr-CH" sz="1200" baseline="0" dirty="0" smtClean="0"/>
              <a:t>, </a:t>
            </a:r>
            <a:r>
              <a:rPr lang="fr-CH" sz="1200" baseline="0" dirty="0" err="1" smtClean="0"/>
              <a:t>unemployment</a:t>
            </a:r>
            <a:r>
              <a:rPr lang="fr-CH" sz="1200" baseline="0" dirty="0" smtClean="0"/>
              <a:t>, </a:t>
            </a:r>
            <a:r>
              <a:rPr lang="fr-CH" sz="1200" baseline="0" dirty="0" err="1" smtClean="0"/>
              <a:t>employment</a:t>
            </a:r>
            <a:r>
              <a:rPr lang="fr-CH" sz="1200" baseline="0" dirty="0" smtClean="0"/>
              <a:t> </a:t>
            </a:r>
            <a:r>
              <a:rPr lang="fr-CH" sz="1200" baseline="0" dirty="0" err="1" smtClean="0"/>
              <a:t>injury</a:t>
            </a:r>
            <a:r>
              <a:rPr lang="fr-CH" sz="1200" baseline="0" dirty="0" smtClean="0"/>
              <a:t>, </a:t>
            </a:r>
            <a:r>
              <a:rPr lang="fr-CH" sz="1200" baseline="0" dirty="0" err="1" smtClean="0"/>
              <a:t>disability</a:t>
            </a:r>
            <a:r>
              <a:rPr lang="fr-CH" sz="1200" baseline="0" dirty="0" smtClean="0"/>
              <a:t> and </a:t>
            </a:r>
            <a:r>
              <a:rPr lang="fr-CH" sz="1200" baseline="0" dirty="0" err="1" smtClean="0"/>
              <a:t>old</a:t>
            </a:r>
            <a:r>
              <a:rPr lang="fr-CH" sz="1200" baseline="0" dirty="0" smtClean="0"/>
              <a:t> </a:t>
            </a:r>
            <a:r>
              <a:rPr lang="fr-CH" sz="1200" baseline="0" dirty="0" err="1" smtClean="0"/>
              <a:t>age</a:t>
            </a:r>
            <a:r>
              <a:rPr lang="fr-CH" sz="1200" baseline="0" dirty="0" smtClean="0"/>
              <a:t>; </a:t>
            </a:r>
            <a:r>
              <a:rPr lang="fr-CH" sz="1200" baseline="0" dirty="0" err="1" smtClean="0"/>
              <a:t>that</a:t>
            </a:r>
            <a:r>
              <a:rPr lang="fr-CH" sz="1200" baseline="0" dirty="0" smtClean="0"/>
              <a:t> </a:t>
            </a:r>
            <a:r>
              <a:rPr lang="fr-CH" sz="1200" baseline="0" dirty="0" err="1" smtClean="0"/>
              <a:t>workers</a:t>
            </a:r>
            <a:r>
              <a:rPr lang="fr-CH" sz="1200" baseline="0" dirty="0" smtClean="0"/>
              <a:t> </a:t>
            </a:r>
            <a:r>
              <a:rPr lang="fr-CH" sz="1200" baseline="0" dirty="0" err="1" smtClean="0"/>
              <a:t>can</a:t>
            </a:r>
            <a:r>
              <a:rPr lang="fr-CH" sz="1200" baseline="0" dirty="0" smtClean="0"/>
              <a:t> </a:t>
            </a:r>
            <a:r>
              <a:rPr lang="fr-CH" sz="1200" baseline="0" dirty="0" err="1" smtClean="0"/>
              <a:t>access</a:t>
            </a:r>
            <a:r>
              <a:rPr lang="fr-CH" sz="1200" baseline="0" dirty="0" smtClean="0"/>
              <a:t> </a:t>
            </a:r>
            <a:r>
              <a:rPr lang="fr-CH" sz="1200" baseline="0" dirty="0" err="1" smtClean="0"/>
              <a:t>health</a:t>
            </a:r>
            <a:r>
              <a:rPr lang="fr-CH" sz="1200" baseline="0" dirty="0" smtClean="0"/>
              <a:t> care services </a:t>
            </a:r>
            <a:r>
              <a:rPr lang="fr-CH" sz="1200" baseline="0" dirty="0" err="1" smtClean="0"/>
              <a:t>when</a:t>
            </a:r>
            <a:r>
              <a:rPr lang="fr-CH" sz="1200" baseline="0" dirty="0" smtClean="0"/>
              <a:t> </a:t>
            </a:r>
            <a:r>
              <a:rPr lang="fr-CH" sz="1200" baseline="0" dirty="0" err="1" smtClean="0"/>
              <a:t>needed</a:t>
            </a:r>
            <a:r>
              <a:rPr lang="fr-CH" sz="1200" baseline="0" dirty="0" smtClean="0"/>
              <a:t>, and </a:t>
            </a:r>
            <a:r>
              <a:rPr lang="fr-CH" sz="1200" baseline="0" dirty="0" err="1" smtClean="0"/>
              <a:t>that</a:t>
            </a:r>
            <a:r>
              <a:rPr lang="fr-CH" sz="1200" baseline="0" dirty="0" smtClean="0"/>
              <a:t> </a:t>
            </a:r>
            <a:r>
              <a:rPr lang="fr-CH" sz="1200" baseline="0" dirty="0" err="1" smtClean="0"/>
              <a:t>child</a:t>
            </a:r>
            <a:r>
              <a:rPr lang="fr-CH" sz="1200" baseline="0" dirty="0" smtClean="0"/>
              <a:t> </a:t>
            </a:r>
            <a:r>
              <a:rPr lang="fr-CH" sz="1200" baseline="0" dirty="0" err="1" smtClean="0"/>
              <a:t>benefits</a:t>
            </a:r>
            <a:r>
              <a:rPr lang="fr-CH" sz="1200" baseline="0" dirty="0" smtClean="0"/>
              <a:t> are </a:t>
            </a:r>
            <a:r>
              <a:rPr lang="fr-CH" sz="1200" baseline="0" dirty="0" err="1" smtClean="0"/>
              <a:t>available</a:t>
            </a:r>
            <a:r>
              <a:rPr lang="fr-CH" sz="1200" baseline="0" dirty="0" smtClean="0"/>
              <a:t> to support </a:t>
            </a:r>
            <a:r>
              <a:rPr lang="fr-CH" sz="1200" baseline="0" dirty="0" err="1" smtClean="0"/>
              <a:t>families</a:t>
            </a:r>
            <a:r>
              <a:rPr lang="fr-CH" sz="1200" baseline="0" dirty="0" smtClean="0"/>
              <a:t> and </a:t>
            </a:r>
            <a:r>
              <a:rPr lang="fr-CH" sz="1200" baseline="0" dirty="0" err="1" smtClean="0"/>
              <a:t>allow</a:t>
            </a:r>
            <a:r>
              <a:rPr lang="fr-CH" sz="1200" baseline="0" dirty="0" smtClean="0"/>
              <a:t> for the </a:t>
            </a:r>
            <a:r>
              <a:rPr lang="fr-CH" sz="1200" baseline="0" dirty="0" err="1" smtClean="0"/>
              <a:t>next</a:t>
            </a:r>
            <a:r>
              <a:rPr lang="fr-CH" sz="1200" baseline="0" dirty="0" smtClean="0"/>
              <a:t> </a:t>
            </a:r>
            <a:r>
              <a:rPr lang="fr-CH" sz="1200" baseline="0" dirty="0" err="1" smtClean="0"/>
              <a:t>generation</a:t>
            </a:r>
            <a:r>
              <a:rPr lang="fr-CH" sz="1200" baseline="0" dirty="0" smtClean="0"/>
              <a:t> of </a:t>
            </a:r>
            <a:r>
              <a:rPr lang="fr-CH" sz="1200" baseline="0" dirty="0" err="1" smtClean="0"/>
              <a:t>workers</a:t>
            </a:r>
            <a:r>
              <a:rPr lang="fr-CH" sz="1200" baseline="0" dirty="0" smtClean="0"/>
              <a:t> to </a:t>
            </a:r>
            <a:r>
              <a:rPr lang="fr-CH" sz="1200" baseline="0" dirty="0" err="1" smtClean="0"/>
              <a:t>achieve</a:t>
            </a:r>
            <a:r>
              <a:rPr lang="fr-CH" sz="1200" baseline="0" dirty="0" smtClean="0"/>
              <a:t> </a:t>
            </a:r>
            <a:r>
              <a:rPr lang="fr-CH" sz="1200" baseline="0" dirty="0" err="1" smtClean="0"/>
              <a:t>their</a:t>
            </a:r>
            <a:r>
              <a:rPr lang="fr-CH" sz="1200" baseline="0" dirty="0" smtClean="0"/>
              <a:t> full </a:t>
            </a:r>
            <a:r>
              <a:rPr lang="fr-CH" sz="1200" baseline="0" dirty="0" err="1" smtClean="0"/>
              <a:t>potential</a:t>
            </a:r>
            <a:r>
              <a:rPr lang="fr-CH" sz="1200" baseline="0" dirty="0" smtClean="0"/>
              <a:t>. </a:t>
            </a:r>
            <a:endParaRPr lang="fr-CH" sz="1200" dirty="0" smtClean="0"/>
          </a:p>
          <a:p>
            <a:pPr>
              <a:spcBef>
                <a:spcPts val="600"/>
              </a:spcBef>
              <a:spcAft>
                <a:spcPts val="1600"/>
              </a:spcAft>
              <a:buFont typeface="Wingdings" charset="2"/>
              <a:buNone/>
            </a:pPr>
            <a:endParaRPr lang="fr-CH" sz="1200" dirty="0" smtClean="0"/>
          </a:p>
          <a:p>
            <a:pPr>
              <a:spcBef>
                <a:spcPts val="600"/>
              </a:spcBef>
              <a:spcAft>
                <a:spcPts val="1600"/>
              </a:spcAft>
              <a:buFont typeface="Wingdings" charset="2"/>
              <a:buNone/>
            </a:pPr>
            <a:r>
              <a:rPr lang="fr-CH" sz="1200" dirty="0" smtClean="0"/>
              <a:t>2. Social protection supports the </a:t>
            </a:r>
            <a:r>
              <a:rPr lang="fr-CH" sz="1200" b="1" dirty="0" smtClean="0"/>
              <a:t>structural transformation of the economy </a:t>
            </a:r>
            <a:r>
              <a:rPr lang="fr-CH" sz="1200" dirty="0" smtClean="0"/>
              <a:t>by </a:t>
            </a:r>
            <a:r>
              <a:rPr lang="fr-CH" sz="1200" dirty="0" err="1" smtClean="0"/>
              <a:t>providing</a:t>
            </a:r>
            <a:r>
              <a:rPr lang="fr-CH" sz="1200" dirty="0" smtClean="0"/>
              <a:t> </a:t>
            </a:r>
            <a:r>
              <a:rPr lang="fr-CH" sz="1200" dirty="0" err="1" smtClean="0"/>
              <a:t>income</a:t>
            </a:r>
            <a:r>
              <a:rPr lang="fr-CH" sz="1200" dirty="0" smtClean="0"/>
              <a:t> </a:t>
            </a:r>
            <a:r>
              <a:rPr lang="fr-CH" sz="1200" dirty="0" err="1" smtClean="0"/>
              <a:t>security</a:t>
            </a:r>
            <a:r>
              <a:rPr lang="fr-CH" sz="1200" dirty="0" smtClean="0"/>
              <a:t> for </a:t>
            </a:r>
            <a:r>
              <a:rPr lang="fr-CH" sz="1200" dirty="0" err="1" smtClean="0"/>
              <a:t>displaced</a:t>
            </a:r>
            <a:r>
              <a:rPr lang="fr-CH" sz="1200" dirty="0" smtClean="0"/>
              <a:t> </a:t>
            </a:r>
            <a:r>
              <a:rPr lang="fr-CH" sz="1200" dirty="0" err="1" smtClean="0"/>
              <a:t>workers</a:t>
            </a:r>
            <a:r>
              <a:rPr lang="fr-CH" sz="1200" dirty="0" smtClean="0"/>
              <a:t> and </a:t>
            </a:r>
            <a:r>
              <a:rPr lang="fr-CH" sz="1200" dirty="0" err="1" smtClean="0"/>
              <a:t>their</a:t>
            </a:r>
            <a:r>
              <a:rPr lang="fr-CH" sz="1200" dirty="0" smtClean="0"/>
              <a:t> </a:t>
            </a:r>
            <a:r>
              <a:rPr lang="fr-CH" sz="1200" dirty="0" err="1" smtClean="0"/>
              <a:t>families</a:t>
            </a:r>
            <a:r>
              <a:rPr lang="fr-CH" sz="1200" dirty="0" smtClean="0"/>
              <a:t>, and </a:t>
            </a:r>
            <a:r>
              <a:rPr lang="fr-CH" sz="1200" dirty="0" err="1" smtClean="0"/>
              <a:t>enabling</a:t>
            </a:r>
            <a:r>
              <a:rPr lang="fr-CH" sz="1200" dirty="0" smtClean="0"/>
              <a:t> </a:t>
            </a:r>
            <a:r>
              <a:rPr lang="fr-CH" sz="1200" dirty="0" err="1" smtClean="0"/>
              <a:t>them</a:t>
            </a:r>
            <a:r>
              <a:rPr lang="fr-CH" sz="1200" dirty="0" smtClean="0"/>
              <a:t> to </a:t>
            </a:r>
            <a:r>
              <a:rPr lang="fr-CH" sz="1200" dirty="0" err="1" smtClean="0"/>
              <a:t>find</a:t>
            </a:r>
            <a:r>
              <a:rPr lang="fr-CH" sz="1200" dirty="0" smtClean="0"/>
              <a:t> new </a:t>
            </a:r>
            <a:r>
              <a:rPr lang="fr-CH" sz="1200" dirty="0" err="1" smtClean="0"/>
              <a:t>employment</a:t>
            </a:r>
            <a:r>
              <a:rPr lang="fr-CH" sz="1200" dirty="0" smtClean="0"/>
              <a:t>, </a:t>
            </a:r>
            <a:r>
              <a:rPr lang="fr-CH" sz="1200" dirty="0" err="1" smtClean="0"/>
              <a:t>particularly</a:t>
            </a:r>
            <a:r>
              <a:rPr lang="fr-CH" sz="1200" dirty="0" smtClean="0"/>
              <a:t> if </a:t>
            </a:r>
            <a:r>
              <a:rPr lang="fr-CH" sz="1200" dirty="0" err="1" smtClean="0"/>
              <a:t>well-coordinated</a:t>
            </a:r>
            <a:r>
              <a:rPr lang="fr-CH" sz="1200" dirty="0" smtClean="0"/>
              <a:t> </a:t>
            </a:r>
            <a:r>
              <a:rPr lang="fr-CH" sz="1200" dirty="0" err="1" smtClean="0"/>
              <a:t>with</a:t>
            </a:r>
            <a:r>
              <a:rPr lang="fr-CH" sz="1200" dirty="0" smtClean="0"/>
              <a:t> active labour </a:t>
            </a:r>
            <a:r>
              <a:rPr lang="fr-CH" sz="1200" dirty="0" err="1" smtClean="0"/>
              <a:t>market</a:t>
            </a:r>
            <a:r>
              <a:rPr lang="fr-CH" sz="1200" dirty="0" smtClean="0"/>
              <a:t> </a:t>
            </a:r>
            <a:r>
              <a:rPr lang="fr-CH" sz="1200" dirty="0" err="1" smtClean="0"/>
              <a:t>policies</a:t>
            </a:r>
            <a:r>
              <a:rPr lang="fr-CH" sz="1200" dirty="0" smtClean="0"/>
              <a:t>.</a:t>
            </a:r>
            <a:br>
              <a:rPr lang="fr-CH" sz="1200" dirty="0" smtClean="0"/>
            </a:br>
            <a:r>
              <a:rPr lang="fr-CH" sz="1200" dirty="0" smtClean="0"/>
              <a:t>The</a:t>
            </a:r>
            <a:r>
              <a:rPr lang="fr-CH" sz="1200" baseline="0" dirty="0" smtClean="0"/>
              <a:t> </a:t>
            </a:r>
            <a:r>
              <a:rPr lang="fr-CH" sz="1200" baseline="0" dirty="0" err="1" smtClean="0"/>
              <a:t>rapidly</a:t>
            </a:r>
            <a:r>
              <a:rPr lang="fr-CH" sz="1200" baseline="0" dirty="0" smtClean="0"/>
              <a:t> </a:t>
            </a:r>
            <a:r>
              <a:rPr lang="fr-CH" sz="1200" baseline="0" dirty="0" err="1" smtClean="0"/>
              <a:t>changing</a:t>
            </a:r>
            <a:r>
              <a:rPr lang="fr-CH" sz="1200" baseline="0" dirty="0" smtClean="0"/>
              <a:t> nature of the economy and labour </a:t>
            </a:r>
            <a:r>
              <a:rPr lang="fr-CH" sz="1200" baseline="0" dirty="0" err="1" smtClean="0"/>
              <a:t>markets</a:t>
            </a:r>
            <a:r>
              <a:rPr lang="fr-CH" sz="1200" baseline="0" dirty="0" smtClean="0"/>
              <a:t> </a:t>
            </a:r>
            <a:r>
              <a:rPr lang="fr-CH" sz="1200" baseline="0" dirty="0" err="1" smtClean="0"/>
              <a:t>requires</a:t>
            </a:r>
            <a:r>
              <a:rPr lang="fr-CH" sz="1200" baseline="0" dirty="0" smtClean="0"/>
              <a:t> effective </a:t>
            </a:r>
            <a:r>
              <a:rPr lang="fr-CH" sz="1200" baseline="0" dirty="0" err="1" smtClean="0"/>
              <a:t>adjustment</a:t>
            </a:r>
            <a:r>
              <a:rPr lang="fr-CH" sz="1200" baseline="0" dirty="0" smtClean="0"/>
              <a:t> </a:t>
            </a:r>
            <a:r>
              <a:rPr lang="fr-CH" sz="1200" baseline="0" dirty="0" err="1" smtClean="0"/>
              <a:t>mechanisms</a:t>
            </a:r>
            <a:r>
              <a:rPr lang="fr-CH" sz="1200" baseline="0" dirty="0" smtClean="0"/>
              <a:t> </a:t>
            </a:r>
            <a:r>
              <a:rPr lang="fr-CH" sz="1200" baseline="0" dirty="0" err="1" smtClean="0"/>
              <a:t>that</a:t>
            </a:r>
            <a:r>
              <a:rPr lang="fr-CH" sz="1200" baseline="0" dirty="0" smtClean="0"/>
              <a:t> </a:t>
            </a:r>
            <a:r>
              <a:rPr lang="fr-CH" sz="1200" baseline="0" dirty="0" err="1" smtClean="0"/>
              <a:t>avoid</a:t>
            </a:r>
            <a:r>
              <a:rPr lang="fr-CH" sz="1200" baseline="0" dirty="0" smtClean="0"/>
              <a:t> </a:t>
            </a:r>
            <a:r>
              <a:rPr lang="fr-CH" sz="1200" baseline="0" dirty="0" err="1" smtClean="0"/>
              <a:t>that</a:t>
            </a:r>
            <a:r>
              <a:rPr lang="fr-CH" sz="1200" baseline="0" dirty="0" smtClean="0"/>
              <a:t> structural transformations of the economy </a:t>
            </a:r>
            <a:r>
              <a:rPr lang="fr-CH" sz="1200" baseline="0" dirty="0" err="1" smtClean="0"/>
              <a:t>harm</a:t>
            </a:r>
            <a:r>
              <a:rPr lang="fr-CH" sz="1200" baseline="0" dirty="0" smtClean="0"/>
              <a:t> </a:t>
            </a:r>
            <a:r>
              <a:rPr lang="fr-CH" sz="1200" baseline="0" dirty="0" err="1" smtClean="0"/>
              <a:t>workers</a:t>
            </a:r>
            <a:r>
              <a:rPr lang="fr-CH" sz="1200" baseline="0" dirty="0" smtClean="0"/>
              <a:t> and </a:t>
            </a:r>
            <a:r>
              <a:rPr lang="fr-CH" sz="1200" baseline="0" dirty="0" err="1" smtClean="0"/>
              <a:t>their</a:t>
            </a:r>
            <a:r>
              <a:rPr lang="fr-CH" sz="1200" baseline="0" dirty="0" smtClean="0"/>
              <a:t> </a:t>
            </a:r>
            <a:r>
              <a:rPr lang="fr-CH" sz="1200" baseline="0" dirty="0" err="1" smtClean="0"/>
              <a:t>families</a:t>
            </a:r>
            <a:r>
              <a:rPr lang="fr-CH" sz="1200" baseline="0" dirty="0" smtClean="0"/>
              <a:t> and </a:t>
            </a:r>
            <a:r>
              <a:rPr lang="fr-CH" sz="1200" baseline="0" dirty="0" err="1" smtClean="0"/>
              <a:t>undermine</a:t>
            </a:r>
            <a:r>
              <a:rPr lang="fr-CH" sz="1200" baseline="0" dirty="0" smtClean="0"/>
              <a:t> social </a:t>
            </a:r>
            <a:r>
              <a:rPr lang="fr-CH" sz="1200" baseline="0" dirty="0" err="1" smtClean="0"/>
              <a:t>cohesion</a:t>
            </a:r>
            <a:r>
              <a:rPr lang="fr-CH" sz="1200" baseline="0" dirty="0" smtClean="0"/>
              <a:t> and social justice. Social protection, </a:t>
            </a:r>
            <a:r>
              <a:rPr lang="fr-CH" sz="1200" baseline="0" dirty="0" err="1" smtClean="0"/>
              <a:t>particularly</a:t>
            </a:r>
            <a:r>
              <a:rPr lang="fr-CH" sz="1200" baseline="0" dirty="0" smtClean="0"/>
              <a:t> </a:t>
            </a:r>
            <a:r>
              <a:rPr lang="fr-CH" sz="1200" baseline="0" dirty="0" err="1" smtClean="0"/>
              <a:t>unemployment</a:t>
            </a:r>
            <a:r>
              <a:rPr lang="fr-CH" sz="1200" baseline="0" dirty="0" smtClean="0"/>
              <a:t> protection, </a:t>
            </a:r>
            <a:r>
              <a:rPr lang="fr-CH" sz="1200" baseline="0" dirty="0" err="1" smtClean="0"/>
              <a:t>ensures</a:t>
            </a:r>
            <a:r>
              <a:rPr lang="fr-CH" sz="1200" baseline="0" dirty="0" smtClean="0"/>
              <a:t> </a:t>
            </a:r>
            <a:r>
              <a:rPr lang="fr-CH" sz="1200" baseline="0" dirty="0" err="1" smtClean="0"/>
              <a:t>that</a:t>
            </a:r>
            <a:r>
              <a:rPr lang="fr-CH" sz="1200" baseline="0" dirty="0" smtClean="0"/>
              <a:t> </a:t>
            </a:r>
            <a:r>
              <a:rPr lang="fr-CH" sz="1200" baseline="0" dirty="0" err="1" smtClean="0"/>
              <a:t>workers</a:t>
            </a:r>
            <a:r>
              <a:rPr lang="fr-CH" sz="1200" baseline="0" dirty="0" smtClean="0"/>
              <a:t> </a:t>
            </a:r>
            <a:r>
              <a:rPr lang="fr-CH" sz="1200" baseline="0" dirty="0" err="1" smtClean="0"/>
              <a:t>can</a:t>
            </a:r>
            <a:r>
              <a:rPr lang="fr-CH" sz="1200" baseline="0" dirty="0" smtClean="0"/>
              <a:t> count on an </a:t>
            </a:r>
            <a:r>
              <a:rPr lang="fr-CH" sz="1200" baseline="0" dirty="0" err="1" smtClean="0"/>
              <a:t>income</a:t>
            </a:r>
            <a:r>
              <a:rPr lang="fr-CH" sz="1200" baseline="0" dirty="0" smtClean="0"/>
              <a:t> </a:t>
            </a:r>
            <a:r>
              <a:rPr lang="fr-CH" sz="1200" baseline="0" dirty="0" err="1" smtClean="0"/>
              <a:t>while</a:t>
            </a:r>
            <a:r>
              <a:rPr lang="fr-CH" sz="1200" baseline="0" dirty="0" smtClean="0"/>
              <a:t> </a:t>
            </a:r>
            <a:r>
              <a:rPr lang="fr-CH" sz="1200" baseline="0" dirty="0" err="1" smtClean="0"/>
              <a:t>searching</a:t>
            </a:r>
            <a:r>
              <a:rPr lang="fr-CH" sz="1200" baseline="0" dirty="0" smtClean="0"/>
              <a:t> for a new job. </a:t>
            </a:r>
            <a:r>
              <a:rPr lang="fr-CH" sz="1200" baseline="0" dirty="0" err="1" smtClean="0"/>
              <a:t>Unemployment</a:t>
            </a:r>
            <a:r>
              <a:rPr lang="fr-CH" sz="1200" baseline="0" dirty="0" smtClean="0"/>
              <a:t> </a:t>
            </a:r>
            <a:r>
              <a:rPr lang="fr-CH" sz="1200" baseline="0" dirty="0" err="1" smtClean="0"/>
              <a:t>benefits</a:t>
            </a:r>
            <a:r>
              <a:rPr lang="fr-CH" sz="1200" baseline="0" dirty="0" smtClean="0"/>
              <a:t> or public </a:t>
            </a:r>
            <a:r>
              <a:rPr lang="fr-CH" sz="1200" baseline="0" dirty="0" err="1" smtClean="0"/>
              <a:t>employment</a:t>
            </a:r>
            <a:r>
              <a:rPr lang="fr-CH" sz="1200" baseline="0" dirty="0" smtClean="0"/>
              <a:t> programmes, </a:t>
            </a:r>
            <a:r>
              <a:rPr lang="fr-CH" sz="1200" baseline="0" dirty="0" err="1" smtClean="0"/>
              <a:t>especially</a:t>
            </a:r>
            <a:r>
              <a:rPr lang="fr-CH" sz="1200" baseline="0" dirty="0" smtClean="0"/>
              <a:t> if </a:t>
            </a:r>
            <a:r>
              <a:rPr lang="fr-CH" sz="1200" baseline="0" dirty="0" err="1" smtClean="0"/>
              <a:t>combined</a:t>
            </a:r>
            <a:r>
              <a:rPr lang="fr-CH" sz="1200" baseline="0" dirty="0" smtClean="0"/>
              <a:t> </a:t>
            </a:r>
            <a:r>
              <a:rPr lang="fr-CH" sz="1200" baseline="0" dirty="0" err="1" smtClean="0"/>
              <a:t>with</a:t>
            </a:r>
            <a:r>
              <a:rPr lang="fr-CH" sz="1200" baseline="0" dirty="0" smtClean="0"/>
              <a:t> </a:t>
            </a:r>
            <a:r>
              <a:rPr lang="fr-CH" sz="1200" baseline="0" dirty="0" err="1" smtClean="0"/>
              <a:t>skills</a:t>
            </a:r>
            <a:r>
              <a:rPr lang="fr-CH" sz="1200" baseline="0" dirty="0" smtClean="0"/>
              <a:t> </a:t>
            </a:r>
            <a:r>
              <a:rPr lang="fr-CH" sz="1200" baseline="0" dirty="0" err="1" smtClean="0"/>
              <a:t>development</a:t>
            </a:r>
            <a:r>
              <a:rPr lang="fr-CH" sz="1200" baseline="0" dirty="0" smtClean="0"/>
              <a:t>, job </a:t>
            </a:r>
            <a:r>
              <a:rPr lang="fr-CH" sz="1200" baseline="0" dirty="0" err="1" smtClean="0"/>
              <a:t>matching</a:t>
            </a:r>
            <a:r>
              <a:rPr lang="fr-CH" sz="1200" baseline="0" dirty="0" smtClean="0"/>
              <a:t> and </a:t>
            </a:r>
            <a:r>
              <a:rPr lang="fr-CH" sz="1200" baseline="0" dirty="0" err="1" smtClean="0"/>
              <a:t>career</a:t>
            </a:r>
            <a:r>
              <a:rPr lang="fr-CH" sz="1200" baseline="0" dirty="0" smtClean="0"/>
              <a:t> </a:t>
            </a:r>
            <a:r>
              <a:rPr lang="fr-CH" sz="1200" baseline="0" dirty="0" err="1" smtClean="0"/>
              <a:t>advice</a:t>
            </a:r>
            <a:r>
              <a:rPr lang="fr-CH" sz="1200" baseline="0" dirty="0" smtClean="0"/>
              <a:t> are important instruments to </a:t>
            </a:r>
            <a:r>
              <a:rPr lang="fr-CH" sz="1200" baseline="0" dirty="0" err="1" smtClean="0"/>
              <a:t>effectively</a:t>
            </a:r>
            <a:r>
              <a:rPr lang="fr-CH" sz="1200" baseline="0" dirty="0" smtClean="0"/>
              <a:t> support structural transformations of the economy.</a:t>
            </a:r>
            <a:endParaRPr lang="fr-CH" sz="1200" dirty="0" smtClean="0"/>
          </a:p>
          <a:p>
            <a:pPr>
              <a:spcBef>
                <a:spcPts val="600"/>
              </a:spcBef>
              <a:spcAft>
                <a:spcPts val="1600"/>
              </a:spcAft>
              <a:buFont typeface="Wingdings" charset="2"/>
              <a:buNone/>
            </a:pPr>
            <a:endParaRPr lang="fr-CH" sz="1200" dirty="0" smtClean="0"/>
          </a:p>
          <a:p>
            <a:pPr>
              <a:spcBef>
                <a:spcPts val="600"/>
              </a:spcBef>
              <a:spcAft>
                <a:spcPts val="1600"/>
              </a:spcAft>
              <a:buFont typeface="Wingdings" charset="2"/>
              <a:buNone/>
            </a:pPr>
            <a:r>
              <a:rPr lang="fr-CH" sz="1200" dirty="0" smtClean="0"/>
              <a:t>3. </a:t>
            </a:r>
            <a:r>
              <a:rPr lang="fr-CH" sz="1200" dirty="0" err="1" smtClean="0"/>
              <a:t>Well-designed</a:t>
            </a:r>
            <a:r>
              <a:rPr lang="fr-CH" sz="1200" dirty="0" smtClean="0"/>
              <a:t> social protection </a:t>
            </a:r>
            <a:r>
              <a:rPr lang="fr-CH" sz="1200" dirty="0" err="1" smtClean="0"/>
              <a:t>systems</a:t>
            </a:r>
            <a:r>
              <a:rPr lang="fr-CH" sz="1200" dirty="0" smtClean="0"/>
              <a:t> </a:t>
            </a:r>
            <a:r>
              <a:rPr lang="fr-CH" sz="1200" b="1" dirty="0" err="1" smtClean="0"/>
              <a:t>enable</a:t>
            </a:r>
            <a:r>
              <a:rPr lang="fr-CH" sz="1200" b="1" dirty="0" smtClean="0"/>
              <a:t> countries to </a:t>
            </a:r>
            <a:r>
              <a:rPr lang="fr-CH" sz="1200" b="1" dirty="0" err="1" smtClean="0"/>
              <a:t>unlock</a:t>
            </a:r>
            <a:r>
              <a:rPr lang="fr-CH" sz="1200" b="1" dirty="0" smtClean="0"/>
              <a:t> </a:t>
            </a:r>
            <a:r>
              <a:rPr lang="fr-CH" sz="1200" b="1" dirty="0" err="1" smtClean="0"/>
              <a:t>their</a:t>
            </a:r>
            <a:r>
              <a:rPr lang="fr-CH" sz="1200" b="1" dirty="0" smtClean="0"/>
              <a:t> full productive </a:t>
            </a:r>
            <a:r>
              <a:rPr lang="fr-CH" sz="1200" b="1" dirty="0" err="1" smtClean="0"/>
              <a:t>potential</a:t>
            </a:r>
            <a:r>
              <a:rPr lang="fr-CH" sz="1200" b="1" dirty="0" smtClean="0"/>
              <a:t> and to </a:t>
            </a:r>
            <a:r>
              <a:rPr lang="fr-CH" sz="1200" b="1" dirty="0" err="1" smtClean="0"/>
              <a:t>promote</a:t>
            </a:r>
            <a:r>
              <a:rPr lang="fr-CH" sz="1200" b="1" dirty="0" smtClean="0"/>
              <a:t> inclusive </a:t>
            </a:r>
            <a:r>
              <a:rPr lang="fr-CH" sz="1200" b="1" dirty="0" err="1" smtClean="0"/>
              <a:t>growth</a:t>
            </a:r>
            <a:r>
              <a:rPr lang="fr-CH" sz="1200" dirty="0" smtClean="0"/>
              <a:t>.</a:t>
            </a:r>
          </a:p>
          <a:p>
            <a:pPr>
              <a:spcBef>
                <a:spcPts val="600"/>
              </a:spcBef>
              <a:spcAft>
                <a:spcPts val="1600"/>
              </a:spcAft>
              <a:buFont typeface="Wingdings" charset="2"/>
              <a:buNone/>
            </a:pPr>
            <a:r>
              <a:rPr lang="fr-CH" sz="1200" dirty="0" smtClean="0"/>
              <a:t>In addition to the points</a:t>
            </a:r>
            <a:r>
              <a:rPr lang="fr-CH" sz="1200" baseline="0" dirty="0" smtClean="0"/>
              <a:t> </a:t>
            </a:r>
            <a:r>
              <a:rPr lang="fr-CH" sz="1200" baseline="0" dirty="0" err="1" smtClean="0"/>
              <a:t>already</a:t>
            </a:r>
            <a:r>
              <a:rPr lang="fr-CH" sz="1200" baseline="0" dirty="0" smtClean="0"/>
              <a:t> </a:t>
            </a:r>
            <a:r>
              <a:rPr lang="fr-CH" sz="1200" baseline="0" dirty="0" err="1" smtClean="0"/>
              <a:t>mentioned</a:t>
            </a:r>
            <a:r>
              <a:rPr lang="fr-CH" sz="1200" baseline="0" dirty="0" smtClean="0"/>
              <a:t>, social protection </a:t>
            </a:r>
            <a:r>
              <a:rPr lang="fr-CH" sz="1200" baseline="0" dirty="0" err="1" smtClean="0"/>
              <a:t>plays</a:t>
            </a:r>
            <a:r>
              <a:rPr lang="fr-CH" sz="1200" baseline="0" dirty="0" smtClean="0"/>
              <a:t> a key </a:t>
            </a:r>
            <a:r>
              <a:rPr lang="fr-CH" sz="1200" baseline="0" dirty="0" err="1" smtClean="0"/>
              <a:t>role</a:t>
            </a:r>
            <a:r>
              <a:rPr lang="fr-CH" sz="1200" baseline="0" dirty="0" smtClean="0"/>
              <a:t> in </a:t>
            </a:r>
            <a:r>
              <a:rPr lang="fr-CH" sz="1200" baseline="0" dirty="0" err="1" smtClean="0"/>
              <a:t>containing</a:t>
            </a:r>
            <a:r>
              <a:rPr lang="fr-CH" sz="1200" baseline="0" dirty="0" smtClean="0"/>
              <a:t> </a:t>
            </a:r>
            <a:r>
              <a:rPr lang="fr-CH" sz="1200" baseline="0" dirty="0" err="1" smtClean="0"/>
              <a:t>inequality</a:t>
            </a:r>
            <a:r>
              <a:rPr lang="fr-CH" sz="1200" baseline="0" dirty="0" smtClean="0"/>
              <a:t> and </a:t>
            </a:r>
            <a:r>
              <a:rPr lang="fr-CH" sz="1200" baseline="0" dirty="0" err="1" smtClean="0"/>
              <a:t>ensuring</a:t>
            </a:r>
            <a:r>
              <a:rPr lang="fr-CH" sz="1200" baseline="0" dirty="0" smtClean="0"/>
              <a:t> a </a:t>
            </a:r>
            <a:r>
              <a:rPr lang="fr-CH" sz="1200" baseline="0" dirty="0" err="1" smtClean="0"/>
              <a:t>fair</a:t>
            </a:r>
            <a:r>
              <a:rPr lang="fr-CH" sz="1200" baseline="0" dirty="0" smtClean="0"/>
              <a:t> distribution of the fruits of </a:t>
            </a:r>
            <a:r>
              <a:rPr lang="fr-CH" sz="1200" baseline="0" dirty="0" err="1" smtClean="0"/>
              <a:t>economic</a:t>
            </a:r>
            <a:r>
              <a:rPr lang="fr-CH" sz="1200" baseline="0" dirty="0" smtClean="0"/>
              <a:t> </a:t>
            </a:r>
            <a:r>
              <a:rPr lang="fr-CH" sz="1200" baseline="0" dirty="0" err="1" smtClean="0"/>
              <a:t>growth</a:t>
            </a:r>
            <a:r>
              <a:rPr lang="fr-CH" sz="1200" baseline="0" dirty="0" smtClean="0"/>
              <a:t>.</a:t>
            </a:r>
          </a:p>
          <a:p>
            <a:pPr>
              <a:spcBef>
                <a:spcPts val="600"/>
              </a:spcBef>
              <a:spcAft>
                <a:spcPts val="1600"/>
              </a:spcAft>
              <a:buFont typeface="Wingdings" charset="2"/>
              <a:buNone/>
            </a:pPr>
            <a:endParaRPr lang="fr-CH" sz="1200" baseline="0" dirty="0" smtClean="0"/>
          </a:p>
          <a:p>
            <a:pPr>
              <a:spcBef>
                <a:spcPts val="600"/>
              </a:spcBef>
              <a:spcAft>
                <a:spcPts val="1600"/>
              </a:spcAft>
              <a:buFont typeface="Wingdings" charset="2"/>
              <a:buNone/>
            </a:pPr>
            <a:r>
              <a:rPr lang="fr-CH" sz="1200" dirty="0" smtClean="0"/>
              <a:t>4. Social protection </a:t>
            </a:r>
            <a:r>
              <a:rPr lang="fr-CH" sz="1200" dirty="0" err="1" smtClean="0"/>
              <a:t>helps</a:t>
            </a:r>
            <a:r>
              <a:rPr lang="fr-CH" sz="1200" dirty="0" smtClean="0"/>
              <a:t> to </a:t>
            </a:r>
            <a:r>
              <a:rPr lang="fr-CH" sz="1200" b="1" dirty="0" err="1" smtClean="0"/>
              <a:t>stabilize</a:t>
            </a:r>
            <a:r>
              <a:rPr lang="fr-CH" sz="1200" b="1" dirty="0" smtClean="0"/>
              <a:t> </a:t>
            </a:r>
            <a:r>
              <a:rPr lang="fr-CH" sz="1200" b="1" dirty="0" err="1" smtClean="0"/>
              <a:t>aggregate</a:t>
            </a:r>
            <a:r>
              <a:rPr lang="fr-CH" sz="1200" b="1" dirty="0" smtClean="0"/>
              <a:t> </a:t>
            </a:r>
            <a:r>
              <a:rPr lang="fr-CH" sz="1200" b="1" dirty="0" err="1" smtClean="0"/>
              <a:t>demand</a:t>
            </a:r>
            <a:r>
              <a:rPr lang="fr-CH" sz="1200" b="1" dirty="0" smtClean="0"/>
              <a:t> </a:t>
            </a:r>
            <a:r>
              <a:rPr lang="fr-CH" sz="1200" dirty="0" err="1" smtClean="0"/>
              <a:t>during</a:t>
            </a:r>
            <a:r>
              <a:rPr lang="fr-CH" sz="1200" dirty="0" smtClean="0"/>
              <a:t> </a:t>
            </a:r>
            <a:r>
              <a:rPr lang="fr-CH" sz="1200" dirty="0" err="1" smtClean="0"/>
              <a:t>economic</a:t>
            </a:r>
            <a:r>
              <a:rPr lang="fr-CH" sz="1200" dirty="0" smtClean="0"/>
              <a:t> </a:t>
            </a:r>
            <a:r>
              <a:rPr lang="fr-CH" sz="1200" dirty="0" err="1" smtClean="0"/>
              <a:t>downturns</a:t>
            </a:r>
            <a:r>
              <a:rPr lang="fr-CH" sz="1200" dirty="0" smtClean="0"/>
              <a:t> and </a:t>
            </a:r>
            <a:r>
              <a:rPr lang="fr-CH" sz="1200" dirty="0" err="1" smtClean="0"/>
              <a:t>exercises</a:t>
            </a:r>
            <a:r>
              <a:rPr lang="fr-CH" sz="1200" dirty="0" smtClean="0"/>
              <a:t> a </a:t>
            </a:r>
            <a:r>
              <a:rPr lang="fr-CH" sz="1200" b="1" dirty="0" err="1" smtClean="0"/>
              <a:t>counter-cyclical</a:t>
            </a:r>
            <a:r>
              <a:rPr lang="fr-CH" sz="1200" b="1" dirty="0" smtClean="0"/>
              <a:t> </a:t>
            </a:r>
            <a:r>
              <a:rPr lang="fr-CH" sz="1200" b="1" dirty="0" err="1" smtClean="0"/>
              <a:t>function</a:t>
            </a:r>
            <a:r>
              <a:rPr lang="fr-CH" sz="1200" dirty="0" smtClean="0"/>
              <a:t>.</a:t>
            </a:r>
          </a:p>
          <a:p>
            <a:pPr>
              <a:spcBef>
                <a:spcPts val="600"/>
              </a:spcBef>
              <a:spcAft>
                <a:spcPts val="1600"/>
              </a:spcAft>
              <a:buFont typeface="Wingdings" charset="2"/>
              <a:buNone/>
            </a:pPr>
            <a:r>
              <a:rPr lang="fr-CH" sz="1200" dirty="0" smtClean="0"/>
              <a:t>The global </a:t>
            </a:r>
            <a:r>
              <a:rPr lang="fr-CH" sz="1200" dirty="0" err="1" smtClean="0"/>
              <a:t>crisis</a:t>
            </a:r>
            <a:r>
              <a:rPr lang="fr-CH" sz="1200" dirty="0" smtClean="0"/>
              <a:t> has</a:t>
            </a:r>
            <a:r>
              <a:rPr lang="fr-CH" sz="1200" baseline="0" dirty="0" smtClean="0"/>
              <a:t> </a:t>
            </a:r>
            <a:r>
              <a:rPr lang="fr-CH" sz="1200" baseline="0" dirty="0" err="1" smtClean="0"/>
              <a:t>reminded</a:t>
            </a:r>
            <a:r>
              <a:rPr lang="fr-CH" sz="1200" baseline="0" dirty="0" smtClean="0"/>
              <a:t> us </a:t>
            </a:r>
            <a:r>
              <a:rPr lang="fr-CH" sz="1200" baseline="0" dirty="0" err="1" smtClean="0"/>
              <a:t>that</a:t>
            </a:r>
            <a:r>
              <a:rPr lang="fr-CH" sz="1200" baseline="0" dirty="0" smtClean="0"/>
              <a:t> social protection </a:t>
            </a:r>
            <a:r>
              <a:rPr lang="fr-CH" sz="1200" baseline="0" dirty="0" err="1" smtClean="0"/>
              <a:t>plays</a:t>
            </a:r>
            <a:r>
              <a:rPr lang="fr-CH" sz="1200" baseline="0" dirty="0" smtClean="0"/>
              <a:t> an important </a:t>
            </a:r>
            <a:r>
              <a:rPr lang="fr-CH" sz="1200" baseline="0" dirty="0" err="1" smtClean="0"/>
              <a:t>role</a:t>
            </a:r>
            <a:r>
              <a:rPr lang="fr-CH" sz="1200" baseline="0" dirty="0" smtClean="0"/>
              <a:t> in </a:t>
            </a:r>
            <a:r>
              <a:rPr lang="fr-CH" sz="1200" baseline="0" dirty="0" err="1" smtClean="0"/>
              <a:t>boosting</a:t>
            </a:r>
            <a:r>
              <a:rPr lang="fr-CH" sz="1200" baseline="0" dirty="0" smtClean="0"/>
              <a:t> and </a:t>
            </a:r>
            <a:r>
              <a:rPr lang="fr-CH" sz="1200" baseline="0" dirty="0" err="1" smtClean="0"/>
              <a:t>stabilizing</a:t>
            </a:r>
            <a:r>
              <a:rPr lang="fr-CH" sz="1200" baseline="0" dirty="0" smtClean="0"/>
              <a:t> </a:t>
            </a:r>
            <a:r>
              <a:rPr lang="fr-CH" sz="1200" baseline="0" dirty="0" err="1" smtClean="0"/>
              <a:t>aggregate</a:t>
            </a:r>
            <a:r>
              <a:rPr lang="fr-CH" sz="1200" baseline="0" dirty="0" smtClean="0"/>
              <a:t> </a:t>
            </a:r>
            <a:r>
              <a:rPr lang="fr-CH" sz="1200" baseline="0" dirty="0" err="1" smtClean="0"/>
              <a:t>demand</a:t>
            </a:r>
            <a:r>
              <a:rPr lang="fr-CH" sz="1200" baseline="0" dirty="0" smtClean="0"/>
              <a:t>, </a:t>
            </a:r>
            <a:r>
              <a:rPr lang="fr-CH" sz="1200" baseline="0" dirty="0" err="1" smtClean="0"/>
              <a:t>ensuring</a:t>
            </a:r>
            <a:r>
              <a:rPr lang="fr-CH" sz="1200" baseline="0" dirty="0" smtClean="0"/>
              <a:t> social </a:t>
            </a:r>
            <a:r>
              <a:rPr lang="fr-CH" sz="1200" baseline="0" dirty="0" err="1" smtClean="0"/>
              <a:t>peace</a:t>
            </a:r>
            <a:r>
              <a:rPr lang="fr-CH" sz="1200" baseline="0" dirty="0" smtClean="0"/>
              <a:t> and </a:t>
            </a:r>
            <a:r>
              <a:rPr lang="fr-CH" sz="1200" baseline="0" dirty="0" err="1" smtClean="0"/>
              <a:t>contributing</a:t>
            </a:r>
            <a:r>
              <a:rPr lang="fr-CH" sz="1200" baseline="0" dirty="0" smtClean="0"/>
              <a:t> to a more stable business </a:t>
            </a:r>
            <a:r>
              <a:rPr lang="fr-CH" sz="1200" baseline="0" dirty="0" err="1" smtClean="0"/>
              <a:t>environment</a:t>
            </a:r>
            <a:r>
              <a:rPr lang="fr-CH" sz="1200" baseline="0" dirty="0" smtClean="0"/>
              <a:t>.</a:t>
            </a:r>
            <a:endParaRPr lang="en-GB" sz="1200" dirty="0"/>
          </a:p>
        </p:txBody>
      </p:sp>
      <p:sp>
        <p:nvSpPr>
          <p:cNvPr id="4" name="Slide Number Placeholder 3"/>
          <p:cNvSpPr>
            <a:spLocks noGrp="1"/>
          </p:cNvSpPr>
          <p:nvPr>
            <p:ph type="sldNum" sz="quarter" idx="10"/>
          </p:nvPr>
        </p:nvSpPr>
        <p:spPr/>
        <p:txBody>
          <a:bodyPr/>
          <a:lstStyle/>
          <a:p>
            <a:fld id="{D259692F-F0A1-4A0E-AD06-97D597CC59A8}" type="slidenum">
              <a:rPr lang="en-GB" smtClean="0"/>
              <a:pPr/>
              <a:t>16</a:t>
            </a:fld>
            <a:endParaRPr lang="en-GB"/>
          </a:p>
        </p:txBody>
      </p:sp>
    </p:spTree>
    <p:extLst>
      <p:ext uri="{BB962C8B-B14F-4D97-AF65-F5344CB8AC3E}">
        <p14:creationId xmlns:p14="http://schemas.microsoft.com/office/powerpoint/2010/main" val="2513414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smtClean="0"/>
              <a:t>All</a:t>
            </a:r>
            <a:r>
              <a:rPr lang="fr-CH" baseline="0" dirty="0" smtClean="0"/>
              <a:t> of the BRICS countries have made impressive </a:t>
            </a:r>
            <a:r>
              <a:rPr lang="fr-CH" baseline="0" dirty="0" err="1" smtClean="0"/>
              <a:t>progress</a:t>
            </a:r>
            <a:r>
              <a:rPr lang="fr-CH" baseline="0" dirty="0" smtClean="0"/>
              <a:t> in </a:t>
            </a:r>
            <a:r>
              <a:rPr lang="fr-CH" baseline="0" dirty="0" err="1" smtClean="0"/>
              <a:t>strengthening</a:t>
            </a:r>
            <a:r>
              <a:rPr lang="fr-CH" baseline="0" dirty="0" smtClean="0"/>
              <a:t> </a:t>
            </a:r>
            <a:r>
              <a:rPr lang="fr-CH" baseline="0" dirty="0" err="1" smtClean="0"/>
              <a:t>their</a:t>
            </a:r>
            <a:r>
              <a:rPr lang="fr-CH" baseline="0" dirty="0" smtClean="0"/>
              <a:t> social protection </a:t>
            </a:r>
            <a:r>
              <a:rPr lang="fr-CH" baseline="0" dirty="0" err="1" smtClean="0"/>
              <a:t>systems</a:t>
            </a:r>
            <a:r>
              <a:rPr lang="fr-CH" baseline="0" dirty="0" smtClean="0"/>
              <a:t> in </a:t>
            </a:r>
            <a:r>
              <a:rPr lang="fr-CH" baseline="0" dirty="0" err="1" smtClean="0"/>
              <a:t>recent</a:t>
            </a:r>
            <a:r>
              <a:rPr lang="fr-CH" baseline="0" dirty="0" smtClean="0"/>
              <a:t> </a:t>
            </a:r>
            <a:r>
              <a:rPr lang="fr-CH" baseline="0" dirty="0" err="1" smtClean="0"/>
              <a:t>years</a:t>
            </a:r>
            <a:r>
              <a:rPr lang="fr-CH" baseline="0" dirty="0" smtClean="0"/>
              <a:t>. In </a:t>
            </a:r>
            <a:r>
              <a:rPr lang="fr-CH" baseline="0" dirty="0" err="1" smtClean="0"/>
              <a:t>fact</a:t>
            </a:r>
            <a:r>
              <a:rPr lang="fr-CH" baseline="0" dirty="0" smtClean="0"/>
              <a:t>, </a:t>
            </a:r>
            <a:r>
              <a:rPr lang="fr-CH" baseline="0" dirty="0" err="1" smtClean="0"/>
              <a:t>many</a:t>
            </a:r>
            <a:r>
              <a:rPr lang="fr-CH" baseline="0" dirty="0" smtClean="0"/>
              <a:t> </a:t>
            </a:r>
            <a:r>
              <a:rPr lang="fr-CH" baseline="0" dirty="0" err="1" smtClean="0"/>
              <a:t>other</a:t>
            </a:r>
            <a:r>
              <a:rPr lang="fr-CH" baseline="0" dirty="0" smtClean="0"/>
              <a:t> countries look </a:t>
            </a:r>
            <a:r>
              <a:rPr lang="fr-CH" baseline="0" dirty="0" err="1" smtClean="0"/>
              <a:t>at</a:t>
            </a:r>
            <a:r>
              <a:rPr lang="fr-CH" baseline="0" dirty="0" smtClean="0"/>
              <a:t> the BRICS countries as </a:t>
            </a:r>
            <a:r>
              <a:rPr lang="fr-CH" baseline="0" dirty="0" err="1" smtClean="0"/>
              <a:t>models</a:t>
            </a:r>
            <a:r>
              <a:rPr lang="fr-CH" baseline="0" dirty="0" smtClean="0"/>
              <a:t>, or have </a:t>
            </a:r>
            <a:r>
              <a:rPr lang="fr-CH" baseline="0" dirty="0" err="1" smtClean="0"/>
              <a:t>even</a:t>
            </a:r>
            <a:r>
              <a:rPr lang="fr-CH" baseline="0" dirty="0" smtClean="0"/>
              <a:t> </a:t>
            </a:r>
            <a:r>
              <a:rPr lang="fr-CH" baseline="0" dirty="0" err="1" smtClean="0"/>
              <a:t>applied</a:t>
            </a:r>
            <a:r>
              <a:rPr lang="fr-CH" baseline="0" dirty="0" smtClean="0"/>
              <a:t> </a:t>
            </a:r>
            <a:r>
              <a:rPr lang="fr-CH" baseline="0" dirty="0" err="1" smtClean="0"/>
              <a:t>some</a:t>
            </a:r>
            <a:r>
              <a:rPr lang="fr-CH" baseline="0" dirty="0" smtClean="0"/>
              <a:t> of the </a:t>
            </a:r>
            <a:r>
              <a:rPr lang="fr-CH" baseline="0" dirty="0" err="1" smtClean="0"/>
              <a:t>recent</a:t>
            </a:r>
            <a:r>
              <a:rPr lang="fr-CH" baseline="0" dirty="0" smtClean="0"/>
              <a:t> innovations </a:t>
            </a:r>
            <a:r>
              <a:rPr lang="fr-CH" baseline="0" dirty="0" err="1" smtClean="0"/>
              <a:t>developed</a:t>
            </a:r>
            <a:r>
              <a:rPr lang="fr-CH" baseline="0" dirty="0" smtClean="0"/>
              <a:t> in BRICS countries in </a:t>
            </a:r>
            <a:r>
              <a:rPr lang="fr-CH" baseline="0" dirty="0" err="1" smtClean="0"/>
              <a:t>their</a:t>
            </a:r>
            <a:r>
              <a:rPr lang="fr-CH" baseline="0" dirty="0" smtClean="0"/>
              <a:t> </a:t>
            </a:r>
            <a:r>
              <a:rPr lang="fr-CH" baseline="0" dirty="0" err="1" smtClean="0"/>
              <a:t>own</a:t>
            </a:r>
            <a:r>
              <a:rPr lang="fr-CH" baseline="0" dirty="0" smtClean="0"/>
              <a:t> countries. Just to mention a few, </a:t>
            </a:r>
            <a:r>
              <a:rPr lang="fr-CH" baseline="0" dirty="0" err="1" smtClean="0"/>
              <a:t>Brazil’s</a:t>
            </a:r>
            <a:r>
              <a:rPr lang="fr-CH" baseline="0" dirty="0" smtClean="0"/>
              <a:t> </a:t>
            </a:r>
            <a:r>
              <a:rPr lang="fr-CH" baseline="0" dirty="0" err="1" smtClean="0"/>
              <a:t>Bolsa</a:t>
            </a:r>
            <a:r>
              <a:rPr lang="fr-CH" baseline="0" dirty="0" smtClean="0"/>
              <a:t> </a:t>
            </a:r>
            <a:r>
              <a:rPr lang="fr-CH" baseline="0" dirty="0" err="1" smtClean="0"/>
              <a:t>Familia</a:t>
            </a:r>
            <a:r>
              <a:rPr lang="fr-CH" baseline="0" dirty="0" smtClean="0"/>
              <a:t> programme, </a:t>
            </a:r>
            <a:r>
              <a:rPr lang="fr-CH" baseline="0" dirty="0" err="1" smtClean="0"/>
              <a:t>India’s</a:t>
            </a:r>
            <a:r>
              <a:rPr lang="fr-CH" baseline="0" dirty="0" smtClean="0"/>
              <a:t> Mahatma Gandhi National Rural </a:t>
            </a:r>
            <a:r>
              <a:rPr lang="fr-CH" baseline="0" dirty="0" err="1" smtClean="0"/>
              <a:t>Employment</a:t>
            </a:r>
            <a:r>
              <a:rPr lang="fr-CH" baseline="0" dirty="0" smtClean="0"/>
              <a:t> </a:t>
            </a:r>
            <a:r>
              <a:rPr lang="fr-CH" baseline="0" dirty="0" err="1" smtClean="0"/>
              <a:t>Guarantee</a:t>
            </a:r>
            <a:r>
              <a:rPr lang="fr-CH" baseline="0" dirty="0" smtClean="0"/>
              <a:t> </a:t>
            </a:r>
            <a:r>
              <a:rPr lang="fr-CH" baseline="0" dirty="0" err="1" smtClean="0"/>
              <a:t>Scheme</a:t>
            </a:r>
            <a:r>
              <a:rPr lang="fr-CH" baseline="0" dirty="0" smtClean="0"/>
              <a:t>, </a:t>
            </a:r>
            <a:r>
              <a:rPr lang="fr-CH" baseline="0" dirty="0" err="1" smtClean="0"/>
              <a:t>China’s</a:t>
            </a:r>
            <a:r>
              <a:rPr lang="fr-CH" baseline="0" dirty="0" smtClean="0"/>
              <a:t> efforts in </a:t>
            </a:r>
            <a:r>
              <a:rPr lang="fr-CH" baseline="0" dirty="0" err="1" smtClean="0"/>
              <a:t>rapidly</a:t>
            </a:r>
            <a:r>
              <a:rPr lang="fr-CH" baseline="0" dirty="0" smtClean="0"/>
              <a:t> </a:t>
            </a:r>
            <a:r>
              <a:rPr lang="fr-CH" baseline="0" dirty="0" err="1" smtClean="0"/>
              <a:t>extending</a:t>
            </a:r>
            <a:r>
              <a:rPr lang="fr-CH" baseline="0" dirty="0" smtClean="0"/>
              <a:t> </a:t>
            </a:r>
            <a:r>
              <a:rPr lang="fr-CH" baseline="0" dirty="0" err="1" smtClean="0"/>
              <a:t>health</a:t>
            </a:r>
            <a:r>
              <a:rPr lang="fr-CH" baseline="0" dirty="0" smtClean="0"/>
              <a:t> protection </a:t>
            </a:r>
            <a:r>
              <a:rPr lang="fr-CH" baseline="0" dirty="0" err="1" smtClean="0"/>
              <a:t>coverage</a:t>
            </a:r>
            <a:r>
              <a:rPr lang="fr-CH" baseline="0" dirty="0" smtClean="0"/>
              <a:t>, and South </a:t>
            </a:r>
            <a:r>
              <a:rPr lang="fr-CH" baseline="0" dirty="0" err="1" smtClean="0"/>
              <a:t>Africa’s</a:t>
            </a:r>
            <a:r>
              <a:rPr lang="fr-CH" baseline="0" dirty="0" smtClean="0"/>
              <a:t> cash </a:t>
            </a:r>
            <a:r>
              <a:rPr lang="fr-CH" baseline="0" dirty="0" err="1" smtClean="0"/>
              <a:t>transfer</a:t>
            </a:r>
            <a:r>
              <a:rPr lang="fr-CH" baseline="0" dirty="0" smtClean="0"/>
              <a:t> programmes for </a:t>
            </a:r>
            <a:r>
              <a:rPr lang="fr-CH" baseline="0" dirty="0" err="1" smtClean="0"/>
              <a:t>children</a:t>
            </a:r>
            <a:r>
              <a:rPr lang="fr-CH" baseline="0" dirty="0" smtClean="0"/>
              <a:t>, </a:t>
            </a:r>
            <a:r>
              <a:rPr lang="fr-CH" baseline="0" dirty="0" err="1" smtClean="0"/>
              <a:t>older</a:t>
            </a:r>
            <a:r>
              <a:rPr lang="fr-CH" baseline="0" dirty="0" smtClean="0"/>
              <a:t> </a:t>
            </a:r>
            <a:r>
              <a:rPr lang="fr-CH" baseline="0" dirty="0" err="1" smtClean="0"/>
              <a:t>persons</a:t>
            </a:r>
            <a:r>
              <a:rPr lang="fr-CH" baseline="0" dirty="0" smtClean="0"/>
              <a:t> and </a:t>
            </a:r>
            <a:r>
              <a:rPr lang="fr-CH" baseline="0" dirty="0" err="1" smtClean="0"/>
              <a:t>persons</a:t>
            </a:r>
            <a:r>
              <a:rPr lang="fr-CH" baseline="0" dirty="0" smtClean="0"/>
              <a:t> </a:t>
            </a:r>
            <a:r>
              <a:rPr lang="fr-CH" baseline="0" dirty="0" err="1" smtClean="0"/>
              <a:t>with</a:t>
            </a:r>
            <a:r>
              <a:rPr lang="fr-CH" baseline="0" dirty="0" smtClean="0"/>
              <a:t> </a:t>
            </a:r>
            <a:r>
              <a:rPr lang="fr-CH" baseline="0" dirty="0" err="1" smtClean="0"/>
              <a:t>disabilities</a:t>
            </a:r>
            <a:r>
              <a:rPr lang="fr-CH" baseline="0" dirty="0" smtClean="0"/>
              <a:t> are </a:t>
            </a:r>
            <a:r>
              <a:rPr lang="fr-CH" baseline="0" dirty="0" err="1" smtClean="0"/>
              <a:t>widely</a:t>
            </a:r>
            <a:r>
              <a:rPr lang="fr-CH" baseline="0" dirty="0" smtClean="0"/>
              <a:t> </a:t>
            </a:r>
            <a:r>
              <a:rPr lang="fr-CH" baseline="0" dirty="0" err="1" smtClean="0"/>
              <a:t>discussed</a:t>
            </a:r>
            <a:r>
              <a:rPr lang="fr-CH" baseline="0" dirty="0" smtClean="0"/>
              <a:t> as prime </a:t>
            </a:r>
            <a:r>
              <a:rPr lang="fr-CH" baseline="0" dirty="0" err="1" smtClean="0"/>
              <a:t>examples</a:t>
            </a:r>
            <a:r>
              <a:rPr lang="fr-CH" baseline="0" dirty="0" smtClean="0"/>
              <a:t>. </a:t>
            </a:r>
            <a:r>
              <a:rPr lang="fr-CH" baseline="0" dirty="0" err="1" smtClean="0"/>
              <a:t>Russia</a:t>
            </a:r>
            <a:r>
              <a:rPr lang="fr-CH" baseline="0" dirty="0" smtClean="0"/>
              <a:t>, for </a:t>
            </a:r>
            <a:r>
              <a:rPr lang="fr-CH" baseline="0" dirty="0" err="1" smtClean="0"/>
              <a:t>its</a:t>
            </a:r>
            <a:r>
              <a:rPr lang="fr-CH" baseline="0" dirty="0" smtClean="0"/>
              <a:t> part, has a </a:t>
            </a:r>
            <a:r>
              <a:rPr lang="fr-CH" baseline="0" dirty="0" err="1" smtClean="0"/>
              <a:t>comprehensive</a:t>
            </a:r>
            <a:r>
              <a:rPr lang="fr-CH" baseline="0" dirty="0" smtClean="0"/>
              <a:t> system </a:t>
            </a:r>
            <a:r>
              <a:rPr lang="fr-CH" baseline="0" dirty="0" err="1" smtClean="0"/>
              <a:t>providing</a:t>
            </a:r>
            <a:r>
              <a:rPr lang="fr-CH" baseline="0" dirty="0" smtClean="0"/>
              <a:t> protection </a:t>
            </a:r>
            <a:r>
              <a:rPr lang="fr-CH" baseline="0" dirty="0" err="1" smtClean="0"/>
              <a:t>across</a:t>
            </a:r>
            <a:r>
              <a:rPr lang="fr-CH" baseline="0" dirty="0" smtClean="0"/>
              <a:t> the life cycle, </a:t>
            </a:r>
            <a:r>
              <a:rPr lang="fr-CH" baseline="0" dirty="0" err="1" smtClean="0"/>
              <a:t>including</a:t>
            </a:r>
            <a:r>
              <a:rPr lang="fr-CH" baseline="0" dirty="0" smtClean="0"/>
              <a:t> a </a:t>
            </a:r>
            <a:r>
              <a:rPr lang="fr-CH" baseline="0" dirty="0" err="1" smtClean="0"/>
              <a:t>well-established</a:t>
            </a:r>
            <a:r>
              <a:rPr lang="fr-CH" baseline="0" dirty="0" smtClean="0"/>
              <a:t> social protection </a:t>
            </a:r>
            <a:r>
              <a:rPr lang="fr-CH" baseline="0" dirty="0" err="1" smtClean="0"/>
              <a:t>floor</a:t>
            </a:r>
            <a:r>
              <a:rPr lang="fr-CH" baseline="0" dirty="0" smtClean="0"/>
              <a:t>.</a:t>
            </a:r>
          </a:p>
          <a:p>
            <a:endParaRPr lang="fr-CH" baseline="0" dirty="0" smtClean="0"/>
          </a:p>
          <a:p>
            <a:r>
              <a:rPr lang="fr-CH" baseline="0" dirty="0" err="1" smtClean="0"/>
              <a:t>Nonetheless</a:t>
            </a:r>
            <a:r>
              <a:rPr lang="fr-CH" baseline="0" dirty="0" smtClean="0"/>
              <a:t>, </a:t>
            </a:r>
            <a:r>
              <a:rPr lang="fr-CH" baseline="0" dirty="0" err="1" smtClean="0"/>
              <a:t>many</a:t>
            </a:r>
            <a:r>
              <a:rPr lang="fr-CH" baseline="0" dirty="0" smtClean="0"/>
              <a:t> challenges </a:t>
            </a:r>
            <a:r>
              <a:rPr lang="fr-CH" baseline="0" dirty="0" err="1" smtClean="0"/>
              <a:t>remain</a:t>
            </a:r>
            <a:r>
              <a:rPr lang="fr-CH" baseline="0" dirty="0" smtClean="0"/>
              <a:t>. </a:t>
            </a:r>
            <a:r>
              <a:rPr lang="fr-CH" baseline="0" dirty="0" err="1" smtClean="0"/>
              <a:t>Widespread</a:t>
            </a:r>
            <a:r>
              <a:rPr lang="fr-CH" baseline="0" dirty="0" smtClean="0"/>
              <a:t> </a:t>
            </a:r>
            <a:r>
              <a:rPr lang="fr-CH" baseline="0" dirty="0" err="1" smtClean="0"/>
              <a:t>unemployment</a:t>
            </a:r>
            <a:r>
              <a:rPr lang="fr-CH" baseline="0" dirty="0" smtClean="0"/>
              <a:t> and </a:t>
            </a:r>
            <a:r>
              <a:rPr lang="fr-CH" baseline="0" dirty="0" err="1" smtClean="0"/>
              <a:t>underemployment</a:t>
            </a:r>
            <a:r>
              <a:rPr lang="fr-CH" baseline="0" dirty="0" smtClean="0"/>
              <a:t>, as </a:t>
            </a:r>
            <a:r>
              <a:rPr lang="fr-CH" baseline="0" dirty="0" err="1" smtClean="0"/>
              <a:t>well</a:t>
            </a:r>
            <a:r>
              <a:rPr lang="fr-CH" baseline="0" dirty="0" smtClean="0"/>
              <a:t> as a large </a:t>
            </a:r>
            <a:r>
              <a:rPr lang="fr-CH" baseline="0" dirty="0" err="1" smtClean="0"/>
              <a:t>share</a:t>
            </a:r>
            <a:r>
              <a:rPr lang="fr-CH" baseline="0" dirty="0" smtClean="0"/>
              <a:t> of </a:t>
            </a:r>
            <a:r>
              <a:rPr lang="fr-CH" baseline="0" dirty="0" err="1" smtClean="0"/>
              <a:t>informal</a:t>
            </a:r>
            <a:r>
              <a:rPr lang="fr-CH" baseline="0" dirty="0" smtClean="0"/>
              <a:t> </a:t>
            </a:r>
            <a:r>
              <a:rPr lang="fr-CH" baseline="0" dirty="0" err="1" smtClean="0"/>
              <a:t>employment</a:t>
            </a:r>
            <a:r>
              <a:rPr lang="fr-CH" baseline="0" dirty="0" smtClean="0"/>
              <a:t>, continue to </a:t>
            </a:r>
            <a:r>
              <a:rPr lang="fr-CH" baseline="0" dirty="0" err="1" smtClean="0"/>
              <a:t>hamper</a:t>
            </a:r>
            <a:r>
              <a:rPr lang="fr-CH" baseline="0" dirty="0" smtClean="0"/>
              <a:t> </a:t>
            </a:r>
            <a:r>
              <a:rPr lang="fr-CH" baseline="0" dirty="0" err="1" smtClean="0"/>
              <a:t>economic</a:t>
            </a:r>
            <a:r>
              <a:rPr lang="fr-CH" baseline="0" dirty="0" smtClean="0"/>
              <a:t> and social </a:t>
            </a:r>
            <a:r>
              <a:rPr lang="fr-CH" baseline="0" dirty="0" err="1" smtClean="0"/>
              <a:t>development</a:t>
            </a:r>
            <a:r>
              <a:rPr lang="fr-CH" baseline="0" dirty="0" smtClean="0"/>
              <a:t>. One of the areas in </a:t>
            </a:r>
            <a:r>
              <a:rPr lang="fr-CH" baseline="0" dirty="0" err="1" smtClean="0"/>
              <a:t>which</a:t>
            </a:r>
            <a:r>
              <a:rPr lang="fr-CH" baseline="0" dirty="0" smtClean="0"/>
              <a:t> social protection </a:t>
            </a:r>
            <a:r>
              <a:rPr lang="fr-CH" baseline="0" dirty="0" err="1" smtClean="0"/>
              <a:t>can</a:t>
            </a:r>
            <a:r>
              <a:rPr lang="fr-CH" baseline="0" dirty="0" smtClean="0"/>
              <a:t> </a:t>
            </a:r>
            <a:r>
              <a:rPr lang="fr-CH" baseline="0" dirty="0" err="1" smtClean="0"/>
              <a:t>contribute</a:t>
            </a:r>
            <a:r>
              <a:rPr lang="fr-CH" baseline="0" dirty="0" smtClean="0"/>
              <a:t> to more productive </a:t>
            </a:r>
            <a:r>
              <a:rPr lang="fr-CH" baseline="0" dirty="0" err="1" smtClean="0"/>
              <a:t>employment</a:t>
            </a:r>
            <a:r>
              <a:rPr lang="fr-CH" baseline="0" dirty="0" smtClean="0"/>
              <a:t> </a:t>
            </a:r>
            <a:r>
              <a:rPr lang="fr-CH" baseline="0" dirty="0" err="1" smtClean="0"/>
              <a:t>is</a:t>
            </a:r>
            <a:r>
              <a:rPr lang="fr-CH" baseline="0" dirty="0" smtClean="0"/>
              <a:t> the area of </a:t>
            </a:r>
            <a:r>
              <a:rPr lang="fr-CH" baseline="0" dirty="0" err="1" smtClean="0"/>
              <a:t>unemployment</a:t>
            </a:r>
            <a:r>
              <a:rPr lang="fr-CH" baseline="0" dirty="0" smtClean="0"/>
              <a:t> protection. </a:t>
            </a:r>
            <a:r>
              <a:rPr lang="fr-CH" baseline="0" dirty="0" err="1" smtClean="0"/>
              <a:t>Unemployment</a:t>
            </a:r>
            <a:r>
              <a:rPr lang="fr-CH" baseline="0" dirty="0" smtClean="0"/>
              <a:t> </a:t>
            </a:r>
            <a:r>
              <a:rPr lang="fr-CH" baseline="0" dirty="0" err="1" smtClean="0"/>
              <a:t>benefits</a:t>
            </a:r>
            <a:r>
              <a:rPr lang="fr-CH" baseline="0" dirty="0" smtClean="0"/>
              <a:t> </a:t>
            </a:r>
            <a:r>
              <a:rPr lang="fr-CH" baseline="0" dirty="0" err="1" smtClean="0"/>
              <a:t>play</a:t>
            </a:r>
            <a:r>
              <a:rPr lang="fr-CH" baseline="0" dirty="0" smtClean="0"/>
              <a:t> a key </a:t>
            </a:r>
            <a:r>
              <a:rPr lang="fr-CH" baseline="0" dirty="0" err="1" smtClean="0"/>
              <a:t>role</a:t>
            </a:r>
            <a:r>
              <a:rPr lang="fr-CH" baseline="0" dirty="0" smtClean="0"/>
              <a:t> in </a:t>
            </a:r>
            <a:r>
              <a:rPr lang="fr-CH" baseline="0" dirty="0" err="1" smtClean="0"/>
              <a:t>ensuring</a:t>
            </a:r>
            <a:r>
              <a:rPr lang="fr-CH" baseline="0" dirty="0" smtClean="0"/>
              <a:t> </a:t>
            </a:r>
            <a:r>
              <a:rPr lang="fr-CH" baseline="0" dirty="0" err="1" smtClean="0"/>
              <a:t>income</a:t>
            </a:r>
            <a:r>
              <a:rPr lang="fr-CH" baseline="0" dirty="0" smtClean="0"/>
              <a:t> </a:t>
            </a:r>
            <a:r>
              <a:rPr lang="fr-CH" baseline="0" dirty="0" err="1" smtClean="0"/>
              <a:t>security</a:t>
            </a:r>
            <a:r>
              <a:rPr lang="fr-CH" baseline="0" dirty="0" smtClean="0"/>
              <a:t> for </a:t>
            </a:r>
            <a:r>
              <a:rPr lang="fr-CH" baseline="0" dirty="0" err="1" smtClean="0"/>
              <a:t>unemployed</a:t>
            </a:r>
            <a:r>
              <a:rPr lang="fr-CH" baseline="0" dirty="0" smtClean="0"/>
              <a:t> </a:t>
            </a:r>
            <a:r>
              <a:rPr lang="fr-CH" baseline="0" dirty="0" err="1" smtClean="0"/>
              <a:t>workers</a:t>
            </a:r>
            <a:r>
              <a:rPr lang="fr-CH" baseline="0" dirty="0" smtClean="0"/>
              <a:t>, and </a:t>
            </a:r>
            <a:r>
              <a:rPr lang="fr-CH" baseline="0" dirty="0" err="1" smtClean="0"/>
              <a:t>provide</a:t>
            </a:r>
            <a:r>
              <a:rPr lang="fr-CH" baseline="0" dirty="0" smtClean="0"/>
              <a:t> </a:t>
            </a:r>
            <a:r>
              <a:rPr lang="fr-CH" baseline="0" dirty="0" err="1" smtClean="0"/>
              <a:t>them</a:t>
            </a:r>
            <a:r>
              <a:rPr lang="fr-CH" baseline="0" dirty="0" smtClean="0"/>
              <a:t> </a:t>
            </a:r>
            <a:r>
              <a:rPr lang="fr-CH" baseline="0" dirty="0" err="1" smtClean="0"/>
              <a:t>with</a:t>
            </a:r>
            <a:r>
              <a:rPr lang="fr-CH" baseline="0" dirty="0" smtClean="0"/>
              <a:t> the </a:t>
            </a:r>
            <a:r>
              <a:rPr lang="fr-CH" baseline="0" dirty="0" err="1" smtClean="0"/>
              <a:t>possibility</a:t>
            </a:r>
            <a:r>
              <a:rPr lang="fr-CH" baseline="0" dirty="0" smtClean="0"/>
              <a:t> to </a:t>
            </a:r>
            <a:r>
              <a:rPr lang="fr-CH" baseline="0" dirty="0" err="1" smtClean="0"/>
              <a:t>search</a:t>
            </a:r>
            <a:r>
              <a:rPr lang="fr-CH" baseline="0" dirty="0" smtClean="0"/>
              <a:t> for a job </a:t>
            </a:r>
            <a:r>
              <a:rPr lang="fr-CH" baseline="0" dirty="0" err="1" smtClean="0"/>
              <a:t>that</a:t>
            </a:r>
            <a:r>
              <a:rPr lang="fr-CH" baseline="0" dirty="0" smtClean="0"/>
              <a:t> matches </a:t>
            </a:r>
            <a:r>
              <a:rPr lang="fr-CH" baseline="0" dirty="0" err="1" smtClean="0"/>
              <a:t>their</a:t>
            </a:r>
            <a:r>
              <a:rPr lang="fr-CH" baseline="0" dirty="0" smtClean="0"/>
              <a:t> </a:t>
            </a:r>
            <a:r>
              <a:rPr lang="fr-CH" baseline="0" dirty="0" err="1" smtClean="0"/>
              <a:t>skills</a:t>
            </a:r>
            <a:r>
              <a:rPr lang="fr-CH" baseline="0" dirty="0" smtClean="0"/>
              <a:t> and </a:t>
            </a:r>
            <a:r>
              <a:rPr lang="fr-CH" baseline="0" dirty="0" err="1" smtClean="0"/>
              <a:t>experience</a:t>
            </a:r>
            <a:r>
              <a:rPr lang="fr-CH" baseline="0" dirty="0" smtClean="0"/>
              <a:t>, </a:t>
            </a:r>
            <a:r>
              <a:rPr lang="fr-CH" baseline="0" dirty="0" err="1" smtClean="0"/>
              <a:t>rather</a:t>
            </a:r>
            <a:r>
              <a:rPr lang="fr-CH" baseline="0" dirty="0" smtClean="0"/>
              <a:t> </a:t>
            </a:r>
            <a:r>
              <a:rPr lang="fr-CH" baseline="0" dirty="0" err="1" smtClean="0"/>
              <a:t>than</a:t>
            </a:r>
            <a:r>
              <a:rPr lang="fr-CH" baseline="0" dirty="0" smtClean="0"/>
              <a:t> forcing </a:t>
            </a:r>
            <a:r>
              <a:rPr lang="fr-CH" baseline="0" dirty="0" err="1" smtClean="0"/>
              <a:t>them</a:t>
            </a:r>
            <a:r>
              <a:rPr lang="fr-CH" baseline="0" dirty="0" smtClean="0"/>
              <a:t> to </a:t>
            </a:r>
            <a:r>
              <a:rPr lang="fr-CH" baseline="0" dirty="0" err="1" smtClean="0"/>
              <a:t>accept</a:t>
            </a:r>
            <a:r>
              <a:rPr lang="fr-CH" baseline="0" dirty="0" smtClean="0"/>
              <a:t> </a:t>
            </a:r>
            <a:r>
              <a:rPr lang="fr-CH" baseline="0" dirty="0" err="1" smtClean="0"/>
              <a:t>any</a:t>
            </a:r>
            <a:r>
              <a:rPr lang="fr-CH" baseline="0" dirty="0" smtClean="0"/>
              <a:t> job. </a:t>
            </a:r>
            <a:r>
              <a:rPr lang="fr-CH" baseline="0" dirty="0" err="1" smtClean="0"/>
              <a:t>Thus</a:t>
            </a:r>
            <a:r>
              <a:rPr lang="fr-CH" baseline="0" dirty="0" smtClean="0"/>
              <a:t>, </a:t>
            </a:r>
            <a:r>
              <a:rPr lang="fr-CH" baseline="0" dirty="0" err="1" smtClean="0"/>
              <a:t>unemployment</a:t>
            </a:r>
            <a:r>
              <a:rPr lang="fr-CH" baseline="0" dirty="0" smtClean="0"/>
              <a:t> </a:t>
            </a:r>
            <a:r>
              <a:rPr lang="fr-CH" baseline="0" dirty="0" err="1" smtClean="0"/>
              <a:t>benefits</a:t>
            </a:r>
            <a:r>
              <a:rPr lang="fr-CH" baseline="0" dirty="0" smtClean="0"/>
              <a:t> </a:t>
            </a:r>
            <a:r>
              <a:rPr lang="fr-CH" baseline="0" dirty="0" err="1" smtClean="0"/>
              <a:t>play</a:t>
            </a:r>
            <a:r>
              <a:rPr lang="fr-CH" baseline="0" dirty="0" smtClean="0"/>
              <a:t> a key </a:t>
            </a:r>
            <a:r>
              <a:rPr lang="fr-CH" baseline="0" dirty="0" err="1" smtClean="0"/>
              <a:t>role</a:t>
            </a:r>
            <a:r>
              <a:rPr lang="fr-CH" baseline="0" dirty="0" smtClean="0"/>
              <a:t> in </a:t>
            </a:r>
            <a:r>
              <a:rPr lang="fr-CH" baseline="0" dirty="0" err="1" smtClean="0"/>
              <a:t>maintaining</a:t>
            </a:r>
            <a:r>
              <a:rPr lang="fr-CH" baseline="0" dirty="0" smtClean="0"/>
              <a:t> and </a:t>
            </a:r>
            <a:r>
              <a:rPr lang="fr-CH" baseline="0" dirty="0" err="1" smtClean="0"/>
              <a:t>upgrading</a:t>
            </a:r>
            <a:r>
              <a:rPr lang="fr-CH" baseline="0" dirty="0" smtClean="0"/>
              <a:t> </a:t>
            </a:r>
            <a:r>
              <a:rPr lang="fr-CH" baseline="0" dirty="0" err="1" smtClean="0"/>
              <a:t>human</a:t>
            </a:r>
            <a:r>
              <a:rPr lang="fr-CH" baseline="0" dirty="0" smtClean="0"/>
              <a:t> capital. </a:t>
            </a:r>
            <a:r>
              <a:rPr lang="fr-CH" baseline="0" dirty="0" err="1" smtClean="0"/>
              <a:t>Yet</a:t>
            </a:r>
            <a:r>
              <a:rPr lang="fr-CH" baseline="0" dirty="0" smtClean="0"/>
              <a:t>, </a:t>
            </a:r>
            <a:r>
              <a:rPr lang="fr-CH" baseline="0" dirty="0" err="1" smtClean="0"/>
              <a:t>only</a:t>
            </a:r>
            <a:r>
              <a:rPr lang="fr-CH" baseline="0" dirty="0" smtClean="0"/>
              <a:t> a </a:t>
            </a:r>
            <a:r>
              <a:rPr lang="fr-CH" baseline="0" dirty="0" err="1" smtClean="0"/>
              <a:t>small</a:t>
            </a:r>
            <a:r>
              <a:rPr lang="fr-CH" baseline="0" dirty="0" smtClean="0"/>
              <a:t> proportion of </a:t>
            </a:r>
            <a:r>
              <a:rPr lang="fr-CH" baseline="0" dirty="0" err="1" smtClean="0"/>
              <a:t>unemployed</a:t>
            </a:r>
            <a:r>
              <a:rPr lang="fr-CH" baseline="0" dirty="0" smtClean="0"/>
              <a:t> </a:t>
            </a:r>
            <a:r>
              <a:rPr lang="fr-CH" baseline="0" dirty="0" err="1" smtClean="0"/>
              <a:t>workers</a:t>
            </a:r>
            <a:r>
              <a:rPr lang="fr-CH" baseline="0" dirty="0" smtClean="0"/>
              <a:t> </a:t>
            </a:r>
            <a:r>
              <a:rPr lang="fr-CH" baseline="0" dirty="0" err="1" smtClean="0"/>
              <a:t>is</a:t>
            </a:r>
            <a:r>
              <a:rPr lang="fr-CH" baseline="0" dirty="0" smtClean="0"/>
              <a:t> </a:t>
            </a:r>
            <a:r>
              <a:rPr lang="fr-CH" baseline="0" dirty="0" err="1" smtClean="0"/>
              <a:t>actually</a:t>
            </a:r>
            <a:r>
              <a:rPr lang="fr-CH" baseline="0" dirty="0" smtClean="0"/>
              <a:t> </a:t>
            </a:r>
            <a:r>
              <a:rPr lang="fr-CH" baseline="0" dirty="0" err="1" smtClean="0"/>
              <a:t>receiving</a:t>
            </a:r>
            <a:r>
              <a:rPr lang="fr-CH" baseline="0" dirty="0" smtClean="0"/>
              <a:t> </a:t>
            </a:r>
            <a:r>
              <a:rPr lang="fr-CH" baseline="0" dirty="0" err="1" smtClean="0"/>
              <a:t>unemployment</a:t>
            </a:r>
            <a:r>
              <a:rPr lang="fr-CH" baseline="0" dirty="0" smtClean="0"/>
              <a:t> </a:t>
            </a:r>
            <a:r>
              <a:rPr lang="fr-CH" baseline="0" dirty="0" err="1" smtClean="0"/>
              <a:t>benefits</a:t>
            </a:r>
            <a:r>
              <a:rPr lang="fr-CH" baseline="0" dirty="0" smtClean="0"/>
              <a:t>. </a:t>
            </a:r>
            <a:endParaRPr lang="en-GB" dirty="0"/>
          </a:p>
        </p:txBody>
      </p:sp>
      <p:sp>
        <p:nvSpPr>
          <p:cNvPr id="4" name="Slide Number Placeholder 3"/>
          <p:cNvSpPr>
            <a:spLocks noGrp="1"/>
          </p:cNvSpPr>
          <p:nvPr>
            <p:ph type="sldNum" sz="quarter" idx="10"/>
          </p:nvPr>
        </p:nvSpPr>
        <p:spPr/>
        <p:txBody>
          <a:bodyPr/>
          <a:lstStyle/>
          <a:p>
            <a:fld id="{D259692F-F0A1-4A0E-AD06-97D597CC59A8}" type="slidenum">
              <a:rPr lang="en-GB" smtClean="0"/>
              <a:pPr/>
              <a:t>17</a:t>
            </a:fld>
            <a:endParaRPr lang="en-GB"/>
          </a:p>
        </p:txBody>
      </p:sp>
    </p:spTree>
    <p:extLst>
      <p:ext uri="{BB962C8B-B14F-4D97-AF65-F5344CB8AC3E}">
        <p14:creationId xmlns:p14="http://schemas.microsoft.com/office/powerpoint/2010/main" val="279888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err="1" smtClean="0"/>
              <a:t>With</a:t>
            </a:r>
            <a:r>
              <a:rPr lang="fr-CH" baseline="0" dirty="0" smtClean="0"/>
              <a:t> regard to </a:t>
            </a:r>
            <a:r>
              <a:rPr lang="fr-CH" baseline="0" dirty="0" err="1" smtClean="0"/>
              <a:t>old</a:t>
            </a:r>
            <a:r>
              <a:rPr lang="fr-CH" baseline="0" dirty="0" smtClean="0"/>
              <a:t> </a:t>
            </a:r>
            <a:r>
              <a:rPr lang="fr-CH" baseline="0" dirty="0" err="1" smtClean="0"/>
              <a:t>age</a:t>
            </a:r>
            <a:r>
              <a:rPr lang="fr-CH" baseline="0" dirty="0" smtClean="0"/>
              <a:t> pensions, </a:t>
            </a:r>
            <a:r>
              <a:rPr lang="fr-CH" baseline="0" dirty="0" err="1" smtClean="0"/>
              <a:t>most</a:t>
            </a:r>
            <a:r>
              <a:rPr lang="fr-CH" baseline="0" dirty="0" smtClean="0"/>
              <a:t> of the BRICS countries have made </a:t>
            </a:r>
            <a:r>
              <a:rPr lang="fr-CH" baseline="0" dirty="0" err="1" smtClean="0"/>
              <a:t>great</a:t>
            </a:r>
            <a:r>
              <a:rPr lang="fr-CH" baseline="0" dirty="0" smtClean="0"/>
              <a:t> </a:t>
            </a:r>
            <a:r>
              <a:rPr lang="fr-CH" baseline="0" dirty="0" err="1" smtClean="0"/>
              <a:t>strides</a:t>
            </a:r>
            <a:r>
              <a:rPr lang="fr-CH" baseline="0" dirty="0" smtClean="0"/>
              <a:t> to </a:t>
            </a:r>
            <a:r>
              <a:rPr lang="fr-CH" baseline="0" dirty="0" err="1" smtClean="0"/>
              <a:t>achieve</a:t>
            </a:r>
            <a:r>
              <a:rPr lang="fr-CH" baseline="0" dirty="0" smtClean="0"/>
              <a:t> </a:t>
            </a:r>
            <a:r>
              <a:rPr lang="fr-CH" baseline="0" dirty="0" err="1" smtClean="0"/>
              <a:t>universal</a:t>
            </a:r>
            <a:r>
              <a:rPr lang="fr-CH" baseline="0" dirty="0" smtClean="0"/>
              <a:t> </a:t>
            </a:r>
            <a:r>
              <a:rPr lang="fr-CH" baseline="0" dirty="0" err="1" smtClean="0"/>
              <a:t>coverage</a:t>
            </a:r>
            <a:r>
              <a:rPr lang="fr-CH" baseline="0" dirty="0" smtClean="0"/>
              <a:t>. </a:t>
            </a:r>
            <a:r>
              <a:rPr lang="fr-CH" baseline="0" dirty="0" err="1" smtClean="0"/>
              <a:t>Such</a:t>
            </a:r>
            <a:r>
              <a:rPr lang="fr-CH" baseline="0" dirty="0" smtClean="0"/>
              <a:t> efforts are key in </a:t>
            </a:r>
            <a:r>
              <a:rPr lang="fr-CH" baseline="0" dirty="0" err="1" smtClean="0"/>
              <a:t>ensuring</a:t>
            </a:r>
            <a:r>
              <a:rPr lang="fr-CH" baseline="0" dirty="0" smtClean="0"/>
              <a:t> </a:t>
            </a:r>
            <a:r>
              <a:rPr lang="fr-CH" baseline="0" dirty="0" err="1" smtClean="0"/>
              <a:t>that</a:t>
            </a:r>
            <a:r>
              <a:rPr lang="fr-CH" baseline="0" dirty="0" smtClean="0"/>
              <a:t> </a:t>
            </a:r>
            <a:r>
              <a:rPr lang="fr-CH" baseline="0" dirty="0" err="1" smtClean="0"/>
              <a:t>those</a:t>
            </a:r>
            <a:r>
              <a:rPr lang="fr-CH" baseline="0" dirty="0" smtClean="0"/>
              <a:t> </a:t>
            </a:r>
            <a:r>
              <a:rPr lang="fr-CH" baseline="0" dirty="0" err="1" smtClean="0"/>
              <a:t>who</a:t>
            </a:r>
            <a:r>
              <a:rPr lang="fr-CH" baseline="0" dirty="0" smtClean="0"/>
              <a:t> have </a:t>
            </a:r>
            <a:r>
              <a:rPr lang="fr-CH" baseline="0" dirty="0" err="1" smtClean="0"/>
              <a:t>worked</a:t>
            </a:r>
            <a:r>
              <a:rPr lang="fr-CH" baseline="0" dirty="0" smtClean="0"/>
              <a:t> for </a:t>
            </a:r>
            <a:r>
              <a:rPr lang="fr-CH" baseline="0" dirty="0" err="1" smtClean="0"/>
              <a:t>their</a:t>
            </a:r>
            <a:r>
              <a:rPr lang="fr-CH" baseline="0" dirty="0" smtClean="0"/>
              <a:t> </a:t>
            </a:r>
            <a:r>
              <a:rPr lang="fr-CH" baseline="0" dirty="0" err="1" smtClean="0"/>
              <a:t>entire</a:t>
            </a:r>
            <a:r>
              <a:rPr lang="fr-CH" baseline="0" dirty="0" smtClean="0"/>
              <a:t> life, </a:t>
            </a:r>
            <a:r>
              <a:rPr lang="fr-CH" baseline="0" dirty="0" err="1" smtClean="0"/>
              <a:t>paid</a:t>
            </a:r>
            <a:r>
              <a:rPr lang="fr-CH" baseline="0" dirty="0" smtClean="0"/>
              <a:t> or </a:t>
            </a:r>
            <a:r>
              <a:rPr lang="fr-CH" baseline="0" dirty="0" err="1" smtClean="0"/>
              <a:t>unpaid</a:t>
            </a:r>
            <a:r>
              <a:rPr lang="fr-CH" baseline="0" dirty="0" smtClean="0"/>
              <a:t>, </a:t>
            </a:r>
            <a:r>
              <a:rPr lang="fr-CH" baseline="0" dirty="0" err="1" smtClean="0"/>
              <a:t>can</a:t>
            </a:r>
            <a:r>
              <a:rPr lang="fr-CH" baseline="0" dirty="0" smtClean="0"/>
              <a:t> </a:t>
            </a:r>
            <a:r>
              <a:rPr lang="fr-CH" baseline="0" dirty="0" err="1" smtClean="0"/>
              <a:t>enjoy</a:t>
            </a:r>
            <a:r>
              <a:rPr lang="fr-CH" baseline="0" dirty="0" smtClean="0"/>
              <a:t> </a:t>
            </a:r>
            <a:r>
              <a:rPr lang="fr-CH" baseline="0" dirty="0" err="1" smtClean="0"/>
              <a:t>at</a:t>
            </a:r>
            <a:r>
              <a:rPr lang="fr-CH" baseline="0" dirty="0" smtClean="0"/>
              <a:t> least a minimum </a:t>
            </a:r>
            <a:r>
              <a:rPr lang="fr-CH" baseline="0" dirty="0" err="1" smtClean="0"/>
              <a:t>level</a:t>
            </a:r>
            <a:r>
              <a:rPr lang="fr-CH" baseline="0" dirty="0" smtClean="0"/>
              <a:t> of </a:t>
            </a:r>
            <a:r>
              <a:rPr lang="fr-CH" baseline="0" dirty="0" err="1" smtClean="0"/>
              <a:t>income</a:t>
            </a:r>
            <a:r>
              <a:rPr lang="fr-CH" baseline="0" dirty="0" smtClean="0"/>
              <a:t> </a:t>
            </a:r>
            <a:r>
              <a:rPr lang="fr-CH" baseline="0" dirty="0" err="1" smtClean="0"/>
              <a:t>security</a:t>
            </a:r>
            <a:r>
              <a:rPr lang="fr-CH" baseline="0" dirty="0" smtClean="0"/>
              <a:t> </a:t>
            </a:r>
            <a:r>
              <a:rPr lang="fr-CH" baseline="0" dirty="0" err="1" smtClean="0"/>
              <a:t>during</a:t>
            </a:r>
            <a:r>
              <a:rPr lang="fr-CH" baseline="0" dirty="0" smtClean="0"/>
              <a:t> </a:t>
            </a:r>
            <a:r>
              <a:rPr lang="fr-CH" baseline="0" dirty="0" err="1" smtClean="0"/>
              <a:t>their</a:t>
            </a:r>
            <a:r>
              <a:rPr lang="fr-CH" baseline="0" dirty="0" smtClean="0"/>
              <a:t> </a:t>
            </a:r>
            <a:r>
              <a:rPr lang="fr-CH" baseline="0" dirty="0" err="1" smtClean="0"/>
              <a:t>old</a:t>
            </a:r>
            <a:r>
              <a:rPr lang="fr-CH" baseline="0" dirty="0" smtClean="0"/>
              <a:t> </a:t>
            </a:r>
            <a:r>
              <a:rPr lang="fr-CH" baseline="0" dirty="0" err="1" smtClean="0"/>
              <a:t>age</a:t>
            </a:r>
            <a:r>
              <a:rPr lang="fr-CH" baseline="0" dirty="0" smtClean="0"/>
              <a:t>. </a:t>
            </a:r>
          </a:p>
          <a:p>
            <a:endParaRPr lang="fr-CH" baseline="0" dirty="0" smtClean="0"/>
          </a:p>
          <a:p>
            <a:r>
              <a:rPr lang="fr-CH" baseline="0" dirty="0" err="1" smtClean="0"/>
              <a:t>While</a:t>
            </a:r>
            <a:r>
              <a:rPr lang="fr-CH" baseline="0" dirty="0" smtClean="0"/>
              <a:t> the extension of </a:t>
            </a:r>
            <a:r>
              <a:rPr lang="fr-CH" baseline="0" dirty="0" err="1" smtClean="0"/>
              <a:t>coverage</a:t>
            </a:r>
            <a:r>
              <a:rPr lang="fr-CH" baseline="0" dirty="0" smtClean="0"/>
              <a:t> has been </a:t>
            </a:r>
            <a:r>
              <a:rPr lang="fr-CH" baseline="0" dirty="0" err="1" smtClean="0"/>
              <a:t>very</a:t>
            </a:r>
            <a:r>
              <a:rPr lang="fr-CH" baseline="0" dirty="0" smtClean="0"/>
              <a:t> </a:t>
            </a:r>
            <a:r>
              <a:rPr lang="fr-CH" baseline="0" dirty="0" err="1" smtClean="0"/>
              <a:t>successful</a:t>
            </a:r>
            <a:r>
              <a:rPr lang="fr-CH" baseline="0" dirty="0" smtClean="0"/>
              <a:t>, a </a:t>
            </a:r>
            <a:r>
              <a:rPr lang="fr-CH" baseline="0" dirty="0" err="1" smtClean="0"/>
              <a:t>remaining</a:t>
            </a:r>
            <a:r>
              <a:rPr lang="fr-CH" baseline="0" dirty="0" smtClean="0"/>
              <a:t> challenge </a:t>
            </a:r>
            <a:r>
              <a:rPr lang="fr-CH" baseline="0" dirty="0" err="1" smtClean="0"/>
              <a:t>is</a:t>
            </a:r>
            <a:r>
              <a:rPr lang="fr-CH" baseline="0" dirty="0" smtClean="0"/>
              <a:t> to </a:t>
            </a:r>
            <a:r>
              <a:rPr lang="fr-CH" baseline="0" dirty="0" err="1" smtClean="0"/>
              <a:t>ensure</a:t>
            </a:r>
            <a:r>
              <a:rPr lang="fr-CH" baseline="0" dirty="0" smtClean="0"/>
              <a:t> the </a:t>
            </a:r>
            <a:r>
              <a:rPr lang="fr-CH" baseline="0" dirty="0" err="1" smtClean="0"/>
              <a:t>adequacy</a:t>
            </a:r>
            <a:r>
              <a:rPr lang="fr-CH" baseline="0" dirty="0" smtClean="0"/>
              <a:t> of </a:t>
            </a:r>
            <a:r>
              <a:rPr lang="fr-CH" baseline="0" dirty="0" err="1" smtClean="0"/>
              <a:t>old</a:t>
            </a:r>
            <a:r>
              <a:rPr lang="fr-CH" baseline="0" dirty="0" smtClean="0"/>
              <a:t> </a:t>
            </a:r>
            <a:r>
              <a:rPr lang="fr-CH" baseline="0" dirty="0" err="1" smtClean="0"/>
              <a:t>age</a:t>
            </a:r>
            <a:r>
              <a:rPr lang="fr-CH" baseline="0" dirty="0" smtClean="0"/>
              <a:t> pensions to </a:t>
            </a:r>
            <a:r>
              <a:rPr lang="fr-CH" baseline="0" dirty="0" err="1" smtClean="0"/>
              <a:t>allow</a:t>
            </a:r>
            <a:r>
              <a:rPr lang="fr-CH" baseline="0" dirty="0" smtClean="0"/>
              <a:t> </a:t>
            </a:r>
            <a:r>
              <a:rPr lang="fr-CH" baseline="0" dirty="0" err="1" smtClean="0"/>
              <a:t>older</a:t>
            </a:r>
            <a:r>
              <a:rPr lang="fr-CH" baseline="0" dirty="0" smtClean="0"/>
              <a:t> </a:t>
            </a:r>
            <a:r>
              <a:rPr lang="fr-CH" baseline="0" dirty="0" err="1" smtClean="0"/>
              <a:t>persons</a:t>
            </a:r>
            <a:r>
              <a:rPr lang="fr-CH" baseline="0" dirty="0" smtClean="0"/>
              <a:t> to </a:t>
            </a:r>
            <a:r>
              <a:rPr lang="fr-CH" baseline="0" dirty="0" err="1" smtClean="0"/>
              <a:t>share</a:t>
            </a:r>
            <a:r>
              <a:rPr lang="fr-CH" baseline="0" dirty="0" smtClean="0"/>
              <a:t> the fruits of </a:t>
            </a:r>
            <a:r>
              <a:rPr lang="fr-CH" baseline="0" dirty="0" err="1" smtClean="0"/>
              <a:t>economic</a:t>
            </a:r>
            <a:r>
              <a:rPr lang="fr-CH" baseline="0" dirty="0" smtClean="0"/>
              <a:t> </a:t>
            </a:r>
            <a:r>
              <a:rPr lang="fr-CH" baseline="0" dirty="0" err="1" smtClean="0"/>
              <a:t>progress</a:t>
            </a:r>
            <a:r>
              <a:rPr lang="fr-CH" baseline="0" dirty="0" smtClean="0"/>
              <a:t>. Financial </a:t>
            </a:r>
            <a:r>
              <a:rPr lang="fr-CH" baseline="0" dirty="0" err="1" smtClean="0"/>
              <a:t>sustainability</a:t>
            </a:r>
            <a:r>
              <a:rPr lang="fr-CH" baseline="0" dirty="0" smtClean="0"/>
              <a:t> </a:t>
            </a:r>
            <a:r>
              <a:rPr lang="fr-CH" baseline="0" dirty="0" err="1" smtClean="0"/>
              <a:t>remains</a:t>
            </a:r>
            <a:r>
              <a:rPr lang="fr-CH" baseline="0" dirty="0" smtClean="0"/>
              <a:t> an issue of </a:t>
            </a:r>
            <a:r>
              <a:rPr lang="fr-CH" baseline="0" dirty="0" err="1" smtClean="0"/>
              <a:t>concern</a:t>
            </a:r>
            <a:r>
              <a:rPr lang="fr-CH" baseline="0" dirty="0" smtClean="0"/>
              <a:t>, </a:t>
            </a:r>
            <a:r>
              <a:rPr lang="fr-CH" baseline="0" dirty="0" err="1" smtClean="0"/>
              <a:t>yet</a:t>
            </a:r>
            <a:r>
              <a:rPr lang="fr-CH" baseline="0" dirty="0" smtClean="0"/>
              <a:t> </a:t>
            </a:r>
            <a:r>
              <a:rPr lang="fr-CH" baseline="0" dirty="0" err="1" smtClean="0"/>
              <a:t>it</a:t>
            </a:r>
            <a:r>
              <a:rPr lang="fr-CH" baseline="0" dirty="0" smtClean="0"/>
              <a:t> </a:t>
            </a:r>
            <a:r>
              <a:rPr lang="fr-CH" baseline="0" dirty="0" err="1" smtClean="0"/>
              <a:t>should</a:t>
            </a:r>
            <a:r>
              <a:rPr lang="fr-CH" baseline="0" dirty="0" smtClean="0"/>
              <a:t> not </a:t>
            </a:r>
            <a:r>
              <a:rPr lang="fr-CH" baseline="0" dirty="0" err="1" smtClean="0"/>
              <a:t>be</a:t>
            </a:r>
            <a:r>
              <a:rPr lang="fr-CH" baseline="0" dirty="0" smtClean="0"/>
              <a:t> </a:t>
            </a:r>
            <a:r>
              <a:rPr lang="fr-CH" baseline="0" dirty="0" err="1" smtClean="0"/>
              <a:t>forgotten</a:t>
            </a:r>
            <a:r>
              <a:rPr lang="fr-CH" baseline="0" dirty="0" smtClean="0"/>
              <a:t> </a:t>
            </a:r>
            <a:r>
              <a:rPr lang="fr-CH" baseline="0" dirty="0" err="1" smtClean="0"/>
              <a:t>that</a:t>
            </a:r>
            <a:r>
              <a:rPr lang="fr-CH" baseline="0" dirty="0" smtClean="0"/>
              <a:t> the discussion about the </a:t>
            </a:r>
            <a:r>
              <a:rPr lang="fr-CH" baseline="0" dirty="0" err="1" smtClean="0"/>
              <a:t>sustainability</a:t>
            </a:r>
            <a:r>
              <a:rPr lang="fr-CH" baseline="0" dirty="0" smtClean="0"/>
              <a:t> of pension </a:t>
            </a:r>
            <a:r>
              <a:rPr lang="fr-CH" baseline="0" dirty="0" err="1" smtClean="0"/>
              <a:t>systems</a:t>
            </a:r>
            <a:r>
              <a:rPr lang="fr-CH" baseline="0" dirty="0" smtClean="0"/>
              <a:t> </a:t>
            </a:r>
            <a:r>
              <a:rPr lang="fr-CH" baseline="0" dirty="0" err="1" smtClean="0"/>
              <a:t>needs</a:t>
            </a:r>
            <a:r>
              <a:rPr lang="fr-CH" baseline="0" dirty="0" smtClean="0"/>
              <a:t> to look </a:t>
            </a:r>
            <a:r>
              <a:rPr lang="fr-CH" baseline="0" dirty="0" err="1" smtClean="0"/>
              <a:t>beyond</a:t>
            </a:r>
            <a:r>
              <a:rPr lang="fr-CH" baseline="0" dirty="0" smtClean="0"/>
              <a:t> </a:t>
            </a:r>
            <a:r>
              <a:rPr lang="fr-CH" baseline="0" dirty="0" err="1" smtClean="0"/>
              <a:t>financial</a:t>
            </a:r>
            <a:r>
              <a:rPr lang="fr-CH" baseline="0" dirty="0" smtClean="0"/>
              <a:t> </a:t>
            </a:r>
            <a:r>
              <a:rPr lang="fr-CH" baseline="0" dirty="0" err="1" smtClean="0"/>
              <a:t>sustainability</a:t>
            </a:r>
            <a:r>
              <a:rPr lang="fr-CH" baseline="0" dirty="0" smtClean="0"/>
              <a:t> – pension </a:t>
            </a:r>
            <a:r>
              <a:rPr lang="fr-CH" baseline="0" dirty="0" err="1" smtClean="0"/>
              <a:t>systems</a:t>
            </a:r>
            <a:r>
              <a:rPr lang="fr-CH" baseline="0" dirty="0" smtClean="0"/>
              <a:t> </a:t>
            </a:r>
            <a:r>
              <a:rPr lang="fr-CH" baseline="0" dirty="0" err="1" smtClean="0"/>
              <a:t>also</a:t>
            </a:r>
            <a:r>
              <a:rPr lang="fr-CH" baseline="0" dirty="0" smtClean="0"/>
              <a:t> </a:t>
            </a:r>
            <a:r>
              <a:rPr lang="fr-CH" baseline="0" dirty="0" err="1" smtClean="0"/>
              <a:t>need</a:t>
            </a:r>
            <a:r>
              <a:rPr lang="fr-CH" baseline="0" dirty="0" smtClean="0"/>
              <a:t> to </a:t>
            </a:r>
            <a:r>
              <a:rPr lang="fr-CH" baseline="0" dirty="0" err="1" smtClean="0"/>
              <a:t>be</a:t>
            </a:r>
            <a:r>
              <a:rPr lang="fr-CH" baseline="0" dirty="0" smtClean="0"/>
              <a:t> </a:t>
            </a:r>
            <a:r>
              <a:rPr lang="fr-CH" baseline="0" dirty="0" err="1" smtClean="0"/>
              <a:t>socially</a:t>
            </a:r>
            <a:r>
              <a:rPr lang="fr-CH" baseline="0" dirty="0" smtClean="0"/>
              <a:t> </a:t>
            </a:r>
            <a:r>
              <a:rPr lang="fr-CH" baseline="0" dirty="0" err="1" smtClean="0"/>
              <a:t>sustainable</a:t>
            </a:r>
            <a:r>
              <a:rPr lang="fr-CH" baseline="0" dirty="0" smtClean="0"/>
              <a:t>, </a:t>
            </a:r>
            <a:r>
              <a:rPr lang="fr-CH" baseline="0" dirty="0" err="1" smtClean="0"/>
              <a:t>that</a:t>
            </a:r>
            <a:r>
              <a:rPr lang="fr-CH" baseline="0" dirty="0" smtClean="0"/>
              <a:t> </a:t>
            </a:r>
            <a:r>
              <a:rPr lang="fr-CH" baseline="0" dirty="0" err="1" smtClean="0"/>
              <a:t>is</a:t>
            </a:r>
            <a:r>
              <a:rPr lang="fr-CH" baseline="0" dirty="0" smtClean="0"/>
              <a:t>, </a:t>
            </a:r>
            <a:r>
              <a:rPr lang="fr-CH" baseline="0" dirty="0" err="1" smtClean="0"/>
              <a:t>being</a:t>
            </a:r>
            <a:r>
              <a:rPr lang="fr-CH" baseline="0" dirty="0" smtClean="0"/>
              <a:t> </a:t>
            </a:r>
            <a:r>
              <a:rPr lang="fr-CH" baseline="0" dirty="0" err="1" smtClean="0"/>
              <a:t>perceived</a:t>
            </a:r>
            <a:r>
              <a:rPr lang="fr-CH" baseline="0" dirty="0" smtClean="0"/>
              <a:t> as </a:t>
            </a:r>
            <a:r>
              <a:rPr lang="fr-CH" baseline="0" dirty="0" err="1" smtClean="0"/>
              <a:t>fair</a:t>
            </a:r>
            <a:r>
              <a:rPr lang="fr-CH" baseline="0" dirty="0" smtClean="0"/>
              <a:t> and </a:t>
            </a:r>
            <a:r>
              <a:rPr lang="fr-CH" baseline="0" dirty="0" err="1" smtClean="0"/>
              <a:t>providing</a:t>
            </a:r>
            <a:r>
              <a:rPr lang="fr-CH" baseline="0" dirty="0" smtClean="0"/>
              <a:t> a </a:t>
            </a:r>
            <a:r>
              <a:rPr lang="fr-CH" baseline="0" dirty="0" err="1" smtClean="0"/>
              <a:t>meaningful</a:t>
            </a:r>
            <a:r>
              <a:rPr lang="fr-CH" baseline="0" dirty="0" smtClean="0"/>
              <a:t> protection to </a:t>
            </a:r>
            <a:r>
              <a:rPr lang="fr-CH" baseline="0" dirty="0" err="1" smtClean="0"/>
              <a:t>older</a:t>
            </a:r>
            <a:r>
              <a:rPr lang="fr-CH" baseline="0" dirty="0" smtClean="0"/>
              <a:t> </a:t>
            </a:r>
            <a:r>
              <a:rPr lang="fr-CH" baseline="0" dirty="0" err="1" smtClean="0"/>
              <a:t>persons</a:t>
            </a:r>
            <a:r>
              <a:rPr lang="fr-CH" baseline="0" dirty="0" smtClean="0"/>
              <a:t>, in </a:t>
            </a:r>
            <a:r>
              <a:rPr lang="fr-CH" baseline="0" dirty="0" err="1" smtClean="0"/>
              <a:t>order</a:t>
            </a:r>
            <a:r>
              <a:rPr lang="fr-CH" baseline="0" dirty="0" smtClean="0"/>
              <a:t> to </a:t>
            </a:r>
            <a:r>
              <a:rPr lang="fr-CH" baseline="0" dirty="0" err="1" smtClean="0"/>
              <a:t>be</a:t>
            </a:r>
            <a:r>
              <a:rPr lang="fr-CH" baseline="0" dirty="0" smtClean="0"/>
              <a:t> </a:t>
            </a:r>
            <a:r>
              <a:rPr lang="fr-CH" baseline="0" dirty="0" err="1" smtClean="0"/>
              <a:t>supported</a:t>
            </a:r>
            <a:r>
              <a:rPr lang="fr-CH" baseline="0" dirty="0" smtClean="0"/>
              <a:t> by a </a:t>
            </a:r>
            <a:r>
              <a:rPr lang="fr-CH" baseline="0" dirty="0" err="1" smtClean="0"/>
              <a:t>broad</a:t>
            </a:r>
            <a:r>
              <a:rPr lang="fr-CH" baseline="0" dirty="0" smtClean="0"/>
              <a:t> </a:t>
            </a:r>
            <a:r>
              <a:rPr lang="fr-CH" baseline="0" dirty="0" err="1" smtClean="0"/>
              <a:t>societal</a:t>
            </a:r>
            <a:r>
              <a:rPr lang="fr-CH" baseline="0" dirty="0" smtClean="0"/>
              <a:t> consensus. </a:t>
            </a:r>
          </a:p>
        </p:txBody>
      </p:sp>
      <p:sp>
        <p:nvSpPr>
          <p:cNvPr id="4" name="Slide Number Placeholder 3"/>
          <p:cNvSpPr>
            <a:spLocks noGrp="1"/>
          </p:cNvSpPr>
          <p:nvPr>
            <p:ph type="sldNum" sz="quarter" idx="10"/>
          </p:nvPr>
        </p:nvSpPr>
        <p:spPr/>
        <p:txBody>
          <a:bodyPr/>
          <a:lstStyle/>
          <a:p>
            <a:fld id="{D259692F-F0A1-4A0E-AD06-97D597CC59A8}" type="slidenum">
              <a:rPr lang="en-GB" smtClean="0"/>
              <a:pPr/>
              <a:t>18</a:t>
            </a:fld>
            <a:endParaRPr lang="en-GB"/>
          </a:p>
        </p:txBody>
      </p:sp>
    </p:spTree>
    <p:extLst>
      <p:ext uri="{BB962C8B-B14F-4D97-AF65-F5344CB8AC3E}">
        <p14:creationId xmlns:p14="http://schemas.microsoft.com/office/powerpoint/2010/main" val="279888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err="1" smtClean="0"/>
              <a:t>Looking</a:t>
            </a:r>
            <a:r>
              <a:rPr lang="fr-CH" dirty="0" smtClean="0"/>
              <a:t> </a:t>
            </a:r>
            <a:r>
              <a:rPr lang="fr-CH" dirty="0" err="1" smtClean="0"/>
              <a:t>into</a:t>
            </a:r>
            <a:r>
              <a:rPr lang="fr-CH" dirty="0" smtClean="0"/>
              <a:t> the future, </a:t>
            </a:r>
            <a:r>
              <a:rPr lang="fr-CH" dirty="0" err="1" smtClean="0"/>
              <a:t>however</a:t>
            </a:r>
            <a:r>
              <a:rPr lang="fr-CH" dirty="0" smtClean="0"/>
              <a:t>, </a:t>
            </a:r>
            <a:r>
              <a:rPr lang="fr-CH" dirty="0" err="1" smtClean="0"/>
              <a:t>we</a:t>
            </a:r>
            <a:r>
              <a:rPr lang="fr-CH" dirty="0" smtClean="0"/>
              <a:t> </a:t>
            </a:r>
            <a:r>
              <a:rPr lang="fr-CH" dirty="0" err="1" smtClean="0"/>
              <a:t>realize</a:t>
            </a:r>
            <a:r>
              <a:rPr lang="fr-CH" baseline="0" dirty="0" smtClean="0"/>
              <a:t> </a:t>
            </a:r>
            <a:r>
              <a:rPr lang="fr-CH" baseline="0" dirty="0" err="1" smtClean="0"/>
              <a:t>that</a:t>
            </a:r>
            <a:r>
              <a:rPr lang="fr-CH" baseline="0" dirty="0" smtClean="0"/>
              <a:t> </a:t>
            </a:r>
            <a:r>
              <a:rPr lang="fr-CH" baseline="0" dirty="0" err="1" smtClean="0"/>
              <a:t>tomorrow’s</a:t>
            </a:r>
            <a:r>
              <a:rPr lang="fr-CH" baseline="0" dirty="0" smtClean="0"/>
              <a:t> challenges</a:t>
            </a:r>
            <a:r>
              <a:rPr lang="fr-CH" dirty="0" smtClean="0"/>
              <a:t> </a:t>
            </a:r>
            <a:r>
              <a:rPr lang="fr-CH" dirty="0" err="1" smtClean="0"/>
              <a:t>need</a:t>
            </a:r>
            <a:r>
              <a:rPr lang="fr-CH" baseline="0" dirty="0" smtClean="0"/>
              <a:t> to </a:t>
            </a:r>
            <a:r>
              <a:rPr lang="fr-CH" baseline="0" dirty="0" err="1" smtClean="0"/>
              <a:t>be</a:t>
            </a:r>
            <a:r>
              <a:rPr lang="fr-CH" baseline="0" dirty="0" smtClean="0"/>
              <a:t> </a:t>
            </a:r>
            <a:r>
              <a:rPr lang="fr-CH" baseline="0" dirty="0" err="1" smtClean="0"/>
              <a:t>addressed</a:t>
            </a:r>
            <a:r>
              <a:rPr lang="fr-CH" baseline="0" dirty="0" smtClean="0"/>
              <a:t> </a:t>
            </a:r>
            <a:r>
              <a:rPr lang="fr-CH" baseline="0" dirty="0" err="1" smtClean="0"/>
              <a:t>today</a:t>
            </a:r>
            <a:r>
              <a:rPr lang="fr-CH" baseline="0" dirty="0" smtClean="0"/>
              <a:t>. </a:t>
            </a:r>
            <a:r>
              <a:rPr lang="fr-CH" baseline="0" dirty="0" err="1" smtClean="0"/>
              <a:t>From</a:t>
            </a:r>
            <a:r>
              <a:rPr lang="fr-CH" baseline="0" dirty="0" smtClean="0"/>
              <a:t> </a:t>
            </a:r>
            <a:r>
              <a:rPr lang="fr-CH" baseline="0" dirty="0" err="1" smtClean="0"/>
              <a:t>what</a:t>
            </a:r>
            <a:r>
              <a:rPr lang="fr-CH" baseline="0" dirty="0" smtClean="0"/>
              <a:t> </a:t>
            </a:r>
            <a:r>
              <a:rPr lang="fr-CH" baseline="0" dirty="0" err="1" smtClean="0"/>
              <a:t>we</a:t>
            </a:r>
            <a:r>
              <a:rPr lang="fr-CH" baseline="0" dirty="0" smtClean="0"/>
              <a:t> know, </a:t>
            </a:r>
            <a:r>
              <a:rPr lang="fr-CH" baseline="0" dirty="0" err="1" smtClean="0"/>
              <a:t>less</a:t>
            </a:r>
            <a:r>
              <a:rPr lang="fr-CH" baseline="0" dirty="0" smtClean="0"/>
              <a:t> </a:t>
            </a:r>
            <a:r>
              <a:rPr lang="fr-CH" baseline="0" dirty="0" err="1" smtClean="0"/>
              <a:t>than</a:t>
            </a:r>
            <a:r>
              <a:rPr lang="fr-CH" baseline="0" dirty="0" smtClean="0"/>
              <a:t> </a:t>
            </a:r>
            <a:r>
              <a:rPr lang="fr-CH" baseline="0" dirty="0" err="1" smtClean="0"/>
              <a:t>half</a:t>
            </a:r>
            <a:r>
              <a:rPr lang="fr-CH" baseline="0" dirty="0" smtClean="0"/>
              <a:t> of </a:t>
            </a:r>
            <a:r>
              <a:rPr lang="fr-CH" baseline="0" dirty="0" err="1" smtClean="0"/>
              <a:t>today’s</a:t>
            </a:r>
            <a:r>
              <a:rPr lang="fr-CH" baseline="0" dirty="0" smtClean="0"/>
              <a:t> </a:t>
            </a:r>
            <a:r>
              <a:rPr lang="fr-CH" baseline="0" dirty="0" err="1" smtClean="0"/>
              <a:t>working</a:t>
            </a:r>
            <a:r>
              <a:rPr lang="fr-CH" baseline="0" dirty="0" smtClean="0"/>
              <a:t> </a:t>
            </a:r>
            <a:r>
              <a:rPr lang="fr-CH" baseline="0" dirty="0" err="1" smtClean="0"/>
              <a:t>age</a:t>
            </a:r>
            <a:r>
              <a:rPr lang="fr-CH" baseline="0" dirty="0" smtClean="0"/>
              <a:t> population in BRICS countries </a:t>
            </a:r>
            <a:r>
              <a:rPr lang="fr-CH" baseline="0" dirty="0" err="1" smtClean="0"/>
              <a:t>contributes</a:t>
            </a:r>
            <a:r>
              <a:rPr lang="fr-CH" baseline="0" dirty="0" smtClean="0"/>
              <a:t> to a public </a:t>
            </a:r>
            <a:r>
              <a:rPr lang="fr-CH" baseline="0" dirty="0" err="1" smtClean="0"/>
              <a:t>old-age</a:t>
            </a:r>
            <a:r>
              <a:rPr lang="fr-CH" baseline="0" dirty="0" smtClean="0"/>
              <a:t> pension </a:t>
            </a:r>
            <a:r>
              <a:rPr lang="fr-CH" baseline="0" dirty="0" err="1" smtClean="0"/>
              <a:t>scheme</a:t>
            </a:r>
            <a:r>
              <a:rPr lang="fr-CH" baseline="0" dirty="0" smtClean="0"/>
              <a:t>. That </a:t>
            </a:r>
            <a:r>
              <a:rPr lang="fr-CH" baseline="0" dirty="0" err="1" smtClean="0"/>
              <a:t>is</a:t>
            </a:r>
            <a:r>
              <a:rPr lang="fr-CH" baseline="0" dirty="0" smtClean="0"/>
              <a:t>, </a:t>
            </a:r>
            <a:r>
              <a:rPr lang="fr-CH" baseline="0" dirty="0" err="1" smtClean="0"/>
              <a:t>we</a:t>
            </a:r>
            <a:r>
              <a:rPr lang="fr-CH" baseline="0" dirty="0" smtClean="0"/>
              <a:t> </a:t>
            </a:r>
            <a:r>
              <a:rPr lang="fr-CH" baseline="0" dirty="0" err="1" smtClean="0"/>
              <a:t>can</a:t>
            </a:r>
            <a:r>
              <a:rPr lang="fr-CH" baseline="0" dirty="0" smtClean="0"/>
              <a:t> </a:t>
            </a:r>
            <a:r>
              <a:rPr lang="fr-CH" baseline="0" dirty="0" err="1" smtClean="0"/>
              <a:t>expect</a:t>
            </a:r>
            <a:r>
              <a:rPr lang="fr-CH" baseline="0" dirty="0" smtClean="0"/>
              <a:t> </a:t>
            </a:r>
            <a:r>
              <a:rPr lang="fr-CH" baseline="0" dirty="0" err="1" smtClean="0"/>
              <a:t>that</a:t>
            </a:r>
            <a:r>
              <a:rPr lang="fr-CH" baseline="0" dirty="0" smtClean="0"/>
              <a:t> the </a:t>
            </a:r>
            <a:r>
              <a:rPr lang="fr-CH" baseline="0" dirty="0" err="1" smtClean="0"/>
              <a:t>majority</a:t>
            </a:r>
            <a:r>
              <a:rPr lang="fr-CH" baseline="0" dirty="0" smtClean="0"/>
              <a:t> of </a:t>
            </a:r>
            <a:r>
              <a:rPr lang="fr-CH" baseline="0" dirty="0" err="1" smtClean="0"/>
              <a:t>tomorrow’s</a:t>
            </a:r>
            <a:r>
              <a:rPr lang="fr-CH" baseline="0" dirty="0" smtClean="0"/>
              <a:t> </a:t>
            </a:r>
            <a:r>
              <a:rPr lang="fr-CH" baseline="0" dirty="0" err="1" smtClean="0"/>
              <a:t>older</a:t>
            </a:r>
            <a:r>
              <a:rPr lang="fr-CH" baseline="0" dirty="0" smtClean="0"/>
              <a:t> </a:t>
            </a:r>
            <a:r>
              <a:rPr lang="fr-CH" baseline="0" dirty="0" err="1" smtClean="0"/>
              <a:t>persons</a:t>
            </a:r>
            <a:r>
              <a:rPr lang="fr-CH" baseline="0" dirty="0" smtClean="0"/>
              <a:t> </a:t>
            </a:r>
            <a:r>
              <a:rPr lang="fr-CH" baseline="0" dirty="0" err="1" smtClean="0"/>
              <a:t>will</a:t>
            </a:r>
            <a:r>
              <a:rPr lang="fr-CH" baseline="0" dirty="0" smtClean="0"/>
              <a:t> have to </a:t>
            </a:r>
            <a:r>
              <a:rPr lang="fr-CH" baseline="0" dirty="0" err="1" smtClean="0"/>
              <a:t>rely</a:t>
            </a:r>
            <a:r>
              <a:rPr lang="fr-CH" baseline="0" dirty="0" smtClean="0"/>
              <a:t> on </a:t>
            </a:r>
            <a:r>
              <a:rPr lang="fr-CH" baseline="0" dirty="0" err="1" smtClean="0"/>
              <a:t>tax-financed</a:t>
            </a:r>
            <a:r>
              <a:rPr lang="fr-CH" baseline="0" dirty="0" smtClean="0"/>
              <a:t> pensions and </a:t>
            </a:r>
            <a:r>
              <a:rPr lang="fr-CH" baseline="0" dirty="0" err="1" smtClean="0"/>
              <a:t>other</a:t>
            </a:r>
            <a:r>
              <a:rPr lang="fr-CH" baseline="0" dirty="0" smtClean="0"/>
              <a:t> social protection </a:t>
            </a:r>
            <a:r>
              <a:rPr lang="fr-CH" baseline="0" dirty="0" err="1" smtClean="0"/>
              <a:t>benefits</a:t>
            </a:r>
            <a:r>
              <a:rPr lang="fr-CH" baseline="0" dirty="0" smtClean="0"/>
              <a:t>, </a:t>
            </a:r>
            <a:r>
              <a:rPr lang="fr-CH" baseline="0" dirty="0" err="1" smtClean="0"/>
              <a:t>which</a:t>
            </a:r>
            <a:r>
              <a:rPr lang="fr-CH" baseline="0" dirty="0" smtClean="0"/>
              <a:t> </a:t>
            </a:r>
            <a:r>
              <a:rPr lang="fr-CH" baseline="0" dirty="0" err="1" smtClean="0"/>
              <a:t>constitute</a:t>
            </a:r>
            <a:r>
              <a:rPr lang="fr-CH" baseline="0" dirty="0" smtClean="0"/>
              <a:t> an important social protection </a:t>
            </a:r>
            <a:r>
              <a:rPr lang="fr-CH" baseline="0" dirty="0" err="1" smtClean="0"/>
              <a:t>floor</a:t>
            </a:r>
            <a:r>
              <a:rPr lang="fr-CH" baseline="0" dirty="0" smtClean="0"/>
              <a:t>, </a:t>
            </a:r>
            <a:r>
              <a:rPr lang="fr-CH" baseline="0" dirty="0" err="1" smtClean="0"/>
              <a:t>yet</a:t>
            </a:r>
            <a:r>
              <a:rPr lang="fr-CH" baseline="0" dirty="0" smtClean="0"/>
              <a:t> </a:t>
            </a:r>
            <a:r>
              <a:rPr lang="fr-CH" baseline="0" dirty="0" err="1" smtClean="0"/>
              <a:t>often</a:t>
            </a:r>
            <a:r>
              <a:rPr lang="fr-CH" baseline="0" dirty="0" smtClean="0"/>
              <a:t> </a:t>
            </a:r>
            <a:r>
              <a:rPr lang="fr-CH" baseline="0" dirty="0" err="1" smtClean="0"/>
              <a:t>provide</a:t>
            </a:r>
            <a:r>
              <a:rPr lang="fr-CH" baseline="0" dirty="0" smtClean="0"/>
              <a:t> </a:t>
            </a:r>
            <a:r>
              <a:rPr lang="fr-CH" baseline="0" dirty="0" err="1" smtClean="0"/>
              <a:t>only</a:t>
            </a:r>
            <a:r>
              <a:rPr lang="fr-CH" baseline="0" dirty="0" smtClean="0"/>
              <a:t> </a:t>
            </a:r>
            <a:r>
              <a:rPr lang="fr-CH" baseline="0" dirty="0" err="1" smtClean="0"/>
              <a:t>modest</a:t>
            </a:r>
            <a:r>
              <a:rPr lang="fr-CH" baseline="0" dirty="0" smtClean="0"/>
              <a:t> </a:t>
            </a:r>
            <a:r>
              <a:rPr lang="fr-CH" baseline="0" dirty="0" err="1" smtClean="0"/>
              <a:t>benefit</a:t>
            </a:r>
            <a:r>
              <a:rPr lang="fr-CH" baseline="0" dirty="0" smtClean="0"/>
              <a:t> </a:t>
            </a:r>
            <a:r>
              <a:rPr lang="fr-CH" baseline="0" dirty="0" err="1" smtClean="0"/>
              <a:t>levels</a:t>
            </a:r>
            <a:r>
              <a:rPr lang="fr-CH" baseline="0" dirty="0" smtClean="0"/>
              <a:t>. </a:t>
            </a:r>
          </a:p>
          <a:p>
            <a:endParaRPr lang="fr-CH" baseline="0" dirty="0" smtClean="0"/>
          </a:p>
          <a:p>
            <a:r>
              <a:rPr lang="fr-CH" dirty="0" err="1" smtClean="0"/>
              <a:t>Ensuring</a:t>
            </a:r>
            <a:r>
              <a:rPr lang="fr-CH" dirty="0" smtClean="0"/>
              <a:t> the </a:t>
            </a:r>
            <a:r>
              <a:rPr lang="fr-CH" dirty="0" err="1" smtClean="0"/>
              <a:t>adequacy</a:t>
            </a:r>
            <a:r>
              <a:rPr lang="fr-CH" baseline="0" dirty="0" smtClean="0"/>
              <a:t> of future pensions </a:t>
            </a:r>
            <a:r>
              <a:rPr lang="fr-CH" baseline="0" dirty="0" err="1" smtClean="0"/>
              <a:t>will</a:t>
            </a:r>
            <a:r>
              <a:rPr lang="fr-CH" baseline="0" dirty="0" smtClean="0"/>
              <a:t> not </a:t>
            </a:r>
            <a:r>
              <a:rPr lang="fr-CH" baseline="0" dirty="0" err="1" smtClean="0"/>
              <a:t>only</a:t>
            </a:r>
            <a:r>
              <a:rPr lang="fr-CH" baseline="0" dirty="0" smtClean="0"/>
              <a:t> </a:t>
            </a:r>
            <a:r>
              <a:rPr lang="fr-CH" baseline="0" dirty="0" err="1" smtClean="0"/>
              <a:t>require</a:t>
            </a:r>
            <a:r>
              <a:rPr lang="fr-CH" baseline="0" dirty="0" smtClean="0"/>
              <a:t> </a:t>
            </a:r>
            <a:r>
              <a:rPr lang="fr-CH" baseline="0" dirty="0" err="1" smtClean="0"/>
              <a:t>greater</a:t>
            </a:r>
            <a:r>
              <a:rPr lang="fr-CH" baseline="0" dirty="0" smtClean="0"/>
              <a:t> efforts in </a:t>
            </a:r>
            <a:r>
              <a:rPr lang="fr-CH" baseline="0" dirty="0" err="1" smtClean="0"/>
              <a:t>ensuring</a:t>
            </a:r>
            <a:r>
              <a:rPr lang="fr-CH" baseline="0" dirty="0" smtClean="0"/>
              <a:t> </a:t>
            </a:r>
            <a:r>
              <a:rPr lang="fr-CH" baseline="0" dirty="0" err="1" smtClean="0"/>
              <a:t>universal</a:t>
            </a:r>
            <a:r>
              <a:rPr lang="fr-CH" baseline="0" dirty="0" smtClean="0"/>
              <a:t> </a:t>
            </a:r>
            <a:r>
              <a:rPr lang="fr-CH" baseline="0" dirty="0" err="1" smtClean="0"/>
              <a:t>coverage</a:t>
            </a:r>
            <a:r>
              <a:rPr lang="fr-CH" baseline="0" dirty="0" smtClean="0"/>
              <a:t> and </a:t>
            </a:r>
            <a:r>
              <a:rPr lang="fr-CH" baseline="0" dirty="0" err="1" smtClean="0"/>
              <a:t>adequate</a:t>
            </a:r>
            <a:r>
              <a:rPr lang="fr-CH" baseline="0" dirty="0" smtClean="0"/>
              <a:t> </a:t>
            </a:r>
            <a:r>
              <a:rPr lang="fr-CH" baseline="0" dirty="0" err="1" smtClean="0"/>
              <a:t>benefit</a:t>
            </a:r>
            <a:r>
              <a:rPr lang="fr-CH" baseline="0" dirty="0" smtClean="0"/>
              <a:t> </a:t>
            </a:r>
            <a:r>
              <a:rPr lang="fr-CH" baseline="0" dirty="0" err="1" smtClean="0"/>
              <a:t>levels</a:t>
            </a:r>
            <a:r>
              <a:rPr lang="fr-CH" baseline="0" dirty="0" smtClean="0"/>
              <a:t> of future pensions (non-</a:t>
            </a:r>
            <a:r>
              <a:rPr lang="fr-CH" baseline="0" dirty="0" err="1" smtClean="0"/>
              <a:t>contributory</a:t>
            </a:r>
            <a:r>
              <a:rPr lang="fr-CH" baseline="0" dirty="0" smtClean="0"/>
              <a:t> and </a:t>
            </a:r>
            <a:r>
              <a:rPr lang="fr-CH" baseline="0" dirty="0" err="1" smtClean="0"/>
              <a:t>contributory</a:t>
            </a:r>
            <a:r>
              <a:rPr lang="fr-CH" baseline="0" dirty="0" smtClean="0"/>
              <a:t> pensions </a:t>
            </a:r>
            <a:r>
              <a:rPr lang="fr-CH" baseline="0" dirty="0" err="1" smtClean="0"/>
              <a:t>combined</a:t>
            </a:r>
            <a:r>
              <a:rPr lang="fr-CH" baseline="0" dirty="0" smtClean="0"/>
              <a:t>), but </a:t>
            </a:r>
            <a:r>
              <a:rPr lang="fr-CH" baseline="0" dirty="0" err="1" smtClean="0"/>
              <a:t>also</a:t>
            </a:r>
            <a:r>
              <a:rPr lang="fr-CH" baseline="0" dirty="0" smtClean="0"/>
              <a:t> </a:t>
            </a:r>
            <a:r>
              <a:rPr lang="fr-CH" baseline="0" dirty="0" err="1" smtClean="0"/>
              <a:t>greater</a:t>
            </a:r>
            <a:r>
              <a:rPr lang="fr-CH" baseline="0" dirty="0" smtClean="0"/>
              <a:t> efforts in </a:t>
            </a:r>
            <a:r>
              <a:rPr lang="fr-CH" baseline="0" dirty="0" err="1" smtClean="0"/>
              <a:t>increasing</a:t>
            </a:r>
            <a:r>
              <a:rPr lang="fr-CH" baseline="0" dirty="0" smtClean="0"/>
              <a:t> </a:t>
            </a:r>
            <a:r>
              <a:rPr lang="fr-CH" baseline="0" dirty="0" err="1" smtClean="0"/>
              <a:t>formal</a:t>
            </a:r>
            <a:r>
              <a:rPr lang="fr-CH" baseline="0" dirty="0" smtClean="0"/>
              <a:t> </a:t>
            </a:r>
            <a:r>
              <a:rPr lang="fr-CH" baseline="0" dirty="0" err="1" smtClean="0"/>
              <a:t>employment</a:t>
            </a:r>
            <a:r>
              <a:rPr lang="fr-CH" baseline="0" dirty="0" smtClean="0"/>
              <a:t> for </a:t>
            </a:r>
            <a:r>
              <a:rPr lang="fr-CH" baseline="0" dirty="0" err="1" smtClean="0"/>
              <a:t>both</a:t>
            </a:r>
            <a:r>
              <a:rPr lang="fr-CH" baseline="0" dirty="0" smtClean="0"/>
              <a:t> men and </a:t>
            </a:r>
            <a:r>
              <a:rPr lang="fr-CH" baseline="0" dirty="0" err="1" smtClean="0"/>
              <a:t>women</a:t>
            </a:r>
            <a:r>
              <a:rPr lang="fr-CH" baseline="0" dirty="0" smtClean="0"/>
              <a:t>. </a:t>
            </a:r>
            <a:endParaRPr lang="en-GB" dirty="0"/>
          </a:p>
        </p:txBody>
      </p:sp>
      <p:sp>
        <p:nvSpPr>
          <p:cNvPr id="4" name="Slide Number Placeholder 3"/>
          <p:cNvSpPr>
            <a:spLocks noGrp="1"/>
          </p:cNvSpPr>
          <p:nvPr>
            <p:ph type="sldNum" sz="quarter" idx="10"/>
          </p:nvPr>
        </p:nvSpPr>
        <p:spPr/>
        <p:txBody>
          <a:bodyPr/>
          <a:lstStyle/>
          <a:p>
            <a:fld id="{D259692F-F0A1-4A0E-AD06-97D597CC59A8}" type="slidenum">
              <a:rPr lang="en-GB" smtClean="0"/>
              <a:pPr/>
              <a:t>19</a:t>
            </a:fld>
            <a:endParaRPr lang="en-GB"/>
          </a:p>
        </p:txBody>
      </p:sp>
    </p:spTree>
    <p:extLst>
      <p:ext uri="{BB962C8B-B14F-4D97-AF65-F5344CB8AC3E}">
        <p14:creationId xmlns:p14="http://schemas.microsoft.com/office/powerpoint/2010/main" val="27988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lvl="0"/>
            <a:r>
              <a:rPr lang="en-GB" sz="1200" kern="1200" dirty="0" smtClean="0">
                <a:solidFill>
                  <a:schemeClr val="tx1"/>
                </a:solidFill>
                <a:effectLst/>
                <a:latin typeface="+mn-lt"/>
                <a:ea typeface="+mn-ea"/>
                <a:cs typeface="+mn-cs"/>
              </a:rPr>
              <a:t>1. Further progress regarding the </a:t>
            </a:r>
            <a:r>
              <a:rPr lang="en-GB" sz="1200" b="1" kern="1200" dirty="0" smtClean="0">
                <a:solidFill>
                  <a:schemeClr val="tx1"/>
                </a:solidFill>
                <a:effectLst/>
                <a:latin typeface="+mn-lt"/>
                <a:ea typeface="+mn-ea"/>
                <a:cs typeface="+mn-cs"/>
              </a:rPr>
              <a:t>extension of social protection coverage</a:t>
            </a:r>
            <a:r>
              <a:rPr lang="en-GB" sz="1200" kern="1200" dirty="0" smtClean="0">
                <a:solidFill>
                  <a:schemeClr val="tx1"/>
                </a:solidFill>
                <a:effectLst/>
                <a:latin typeface="+mn-lt"/>
                <a:ea typeface="+mn-ea"/>
                <a:cs typeface="+mn-cs"/>
              </a:rPr>
              <a:t> towards universal coverage and the building of nationally-defined social protection floors, as part of comprehensive social protection systems.</a:t>
            </a:r>
          </a:p>
          <a:p>
            <a:pPr lvl="0"/>
            <a:endParaRPr lang="en-GB"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Social protection is a human right that everyone, everywhere, should enjoy. We must ensure that no one is left behind and design, improve and maintain social protection systems so that each member of society are provided with the best income and health protection possible.</a:t>
            </a:r>
          </a:p>
          <a:p>
            <a:pPr lvl="1"/>
            <a:endParaRPr lang="en-GB"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As a priority, national social protection floor should be established, to ensure access to basic income security and essential health care to all persons in need; higher levels of protection should be provided to as many people as possible, as fast as possible. </a:t>
            </a:r>
          </a:p>
          <a:p>
            <a:pPr lvl="0"/>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2. Improve the </a:t>
            </a:r>
            <a:r>
              <a:rPr lang="en-GB" sz="1200" b="1" kern="1200" dirty="0" smtClean="0">
                <a:solidFill>
                  <a:schemeClr val="tx1"/>
                </a:solidFill>
                <a:effectLst/>
                <a:latin typeface="+mn-lt"/>
                <a:ea typeface="+mn-ea"/>
                <a:cs typeface="+mn-cs"/>
              </a:rPr>
              <a:t>adequacy</a:t>
            </a:r>
            <a:r>
              <a:rPr lang="en-GB" sz="1200" kern="1200" dirty="0" smtClean="0">
                <a:solidFill>
                  <a:schemeClr val="tx1"/>
                </a:solidFill>
                <a:effectLst/>
                <a:latin typeface="+mn-lt"/>
                <a:ea typeface="+mn-ea"/>
                <a:cs typeface="+mn-cs"/>
              </a:rPr>
              <a:t> of social protection benefits to ensure that they provide a meaningful protection for the population.</a:t>
            </a:r>
          </a:p>
          <a:p>
            <a:r>
              <a:rPr lang="en-GB" sz="1200" kern="1200" dirty="0" smtClean="0">
                <a:solidFill>
                  <a:schemeClr val="tx1"/>
                </a:solidFill>
                <a:effectLst/>
                <a:latin typeface="+mn-lt"/>
                <a:ea typeface="+mn-ea"/>
                <a:cs typeface="+mn-cs"/>
              </a:rPr>
              <a:t> </a:t>
            </a:r>
          </a:p>
          <a:p>
            <a:pPr lvl="1"/>
            <a:r>
              <a:rPr lang="en-GB" sz="1200" kern="1200" dirty="0" smtClean="0">
                <a:solidFill>
                  <a:schemeClr val="tx1"/>
                </a:solidFill>
                <a:effectLst/>
                <a:latin typeface="+mn-lt"/>
                <a:ea typeface="+mn-ea"/>
                <a:cs typeface="+mn-cs"/>
              </a:rPr>
              <a:t>Persistent levels of poverty, social exclusion and avoidable disease burdens show that social security benefits often do not live up to the challenge of ensuring a life in dignity for all. Social protection benefits should be at a level that at least ensure that people of all ages are able to purchase or access essential goods and services, enabling them to live healthily and decently. This means that their income should be lifted above the poverty level or a minimum level of income and they should be able to effectively access a set of essential health-care goods and services to be defined through a transparent national process. </a:t>
            </a:r>
            <a:endParaRPr lang="en-GB" sz="14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endParaRPr lang="en-GB" sz="14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 3. </a:t>
            </a:r>
            <a:r>
              <a:rPr lang="en-GB" sz="1200" b="1" kern="1200" dirty="0" smtClean="0">
                <a:solidFill>
                  <a:schemeClr val="tx1"/>
                </a:solidFill>
                <a:effectLst/>
                <a:latin typeface="+mn-lt"/>
                <a:ea typeface="+mn-ea"/>
                <a:cs typeface="+mn-cs"/>
              </a:rPr>
              <a:t>Strengthen coordination </a:t>
            </a:r>
            <a:r>
              <a:rPr lang="en-GB" sz="1200" kern="1200" dirty="0" smtClean="0">
                <a:solidFill>
                  <a:schemeClr val="tx1"/>
                </a:solidFill>
                <a:effectLst/>
                <a:latin typeface="+mn-lt"/>
                <a:ea typeface="+mn-ea"/>
                <a:cs typeface="+mn-cs"/>
              </a:rPr>
              <a:t>between employment policies and social protection policies</a:t>
            </a:r>
          </a:p>
          <a:p>
            <a:pPr lvl="1"/>
            <a:endParaRPr lang="en-GB"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It is indispensable to create positive synergies for sustainable growth and higher levels of decent employment between social protection, financial and economic policies. </a:t>
            </a:r>
          </a:p>
          <a:p>
            <a:pPr lvl="1"/>
            <a:endParaRPr lang="en-GB"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Policy coordination and complementarity is key to achieving desired outcomes – and beyond:</a:t>
            </a:r>
          </a:p>
          <a:p>
            <a:pPr lvl="1"/>
            <a:r>
              <a:rPr lang="en-GB" sz="1200" kern="1200" dirty="0" smtClean="0">
                <a:solidFill>
                  <a:schemeClr val="tx1"/>
                </a:solidFill>
                <a:effectLst/>
                <a:latin typeface="+mn-lt"/>
                <a:ea typeface="+mn-ea"/>
                <a:cs typeface="+mn-cs"/>
              </a:rPr>
              <a:t>Integrated national policies promoting productive employment are necessary to ensure sustainable financing, addressing possible skills shortages, promoting productivity, taking advantage of a wider diversity of the workforce in terms of sex, age, nationality and ethnic origin and facilitating a better balance between work and family responsibilities for women and men. </a:t>
            </a:r>
          </a:p>
          <a:p>
            <a:pPr lvl="0"/>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4. Exchange good practices and experiences in </a:t>
            </a:r>
            <a:r>
              <a:rPr lang="en-GB" sz="1200" b="1" kern="1200" dirty="0" smtClean="0">
                <a:solidFill>
                  <a:schemeClr val="tx1"/>
                </a:solidFill>
                <a:effectLst/>
                <a:latin typeface="+mn-lt"/>
                <a:ea typeface="+mn-ea"/>
                <a:cs typeface="+mn-cs"/>
              </a:rPr>
              <a:t>designing social protection policies </a:t>
            </a:r>
            <a:r>
              <a:rPr lang="en-GB" sz="1200" kern="1200" dirty="0" smtClean="0">
                <a:solidFill>
                  <a:schemeClr val="tx1"/>
                </a:solidFill>
                <a:effectLst/>
                <a:latin typeface="+mn-lt"/>
                <a:ea typeface="+mn-ea"/>
                <a:cs typeface="+mn-cs"/>
              </a:rPr>
              <a:t>in a way that fosters the transition from the informal to the formal economy </a:t>
            </a:r>
          </a:p>
          <a:p>
            <a:pPr lvl="0"/>
            <a:endParaRPr lang="en-GB"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There is a wealth of experience and innovation amongst BRICS countries in finding tailor-made solutions to overcome the challenges to effective social protection coverage posed by informality. </a:t>
            </a:r>
          </a:p>
          <a:p>
            <a:pPr lvl="1"/>
            <a:r>
              <a:rPr lang="en-GB" sz="1200" kern="1200" dirty="0" smtClean="0">
                <a:solidFill>
                  <a:schemeClr val="tx1"/>
                </a:solidFill>
                <a:effectLst/>
                <a:latin typeface="+mn-lt"/>
                <a:ea typeface="+mn-ea"/>
                <a:cs typeface="+mn-cs"/>
              </a:rPr>
              <a:t>This experience must be shared so that other countries can be inspired and find their own solution, best tailored to their national context. </a:t>
            </a:r>
          </a:p>
          <a:p>
            <a:pPr lvl="1"/>
            <a:r>
              <a:rPr lang="en-GB" sz="1200" kern="1200" dirty="0" smtClean="0">
                <a:solidFill>
                  <a:schemeClr val="tx1"/>
                </a:solidFill>
                <a:effectLst/>
                <a:latin typeface="+mn-lt"/>
                <a:ea typeface="+mn-ea"/>
                <a:cs typeface="+mn-cs"/>
              </a:rPr>
              <a:t>There are some excellent channels of collaboration already established – the South-South process for instance. These must be expanded and maintained. </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The ILO is already working with BRICS countries on many of these issues and will continue to offer its full support to efforts to achieve these objectives</a:t>
            </a:r>
          </a:p>
          <a:p>
            <a:endParaRPr lang="en-GB" dirty="0"/>
          </a:p>
        </p:txBody>
      </p:sp>
      <p:sp>
        <p:nvSpPr>
          <p:cNvPr id="4" name="Slide Number Placeholder 3"/>
          <p:cNvSpPr>
            <a:spLocks noGrp="1"/>
          </p:cNvSpPr>
          <p:nvPr>
            <p:ph type="sldNum" sz="quarter" idx="10"/>
          </p:nvPr>
        </p:nvSpPr>
        <p:spPr/>
        <p:txBody>
          <a:bodyPr/>
          <a:lstStyle/>
          <a:p>
            <a:fld id="{D259692F-F0A1-4A0E-AD06-97D597CC59A8}" type="slidenum">
              <a:rPr lang="en-GB" smtClean="0"/>
              <a:pPr/>
              <a:t>21</a:t>
            </a:fld>
            <a:endParaRPr lang="en-GB"/>
          </a:p>
        </p:txBody>
      </p:sp>
    </p:spTree>
    <p:extLst>
      <p:ext uri="{BB962C8B-B14F-4D97-AF65-F5344CB8AC3E}">
        <p14:creationId xmlns:p14="http://schemas.microsoft.com/office/powerpoint/2010/main" val="2513414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919" y="2130427"/>
            <a:ext cx="777375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839" y="3886200"/>
            <a:ext cx="6401912"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Slide Number Placeholder 5"/>
          <p:cNvSpPr>
            <a:spLocks noGrp="1"/>
          </p:cNvSpPr>
          <p:nvPr>
            <p:ph type="sldNum" sz="quarter" idx="12"/>
          </p:nvPr>
        </p:nvSpPr>
        <p:spPr/>
        <p:txBody>
          <a:bodyPr/>
          <a:lstStyle/>
          <a:p>
            <a:fld id="{716CD00C-4C4B-4227-B909-4871770F5BE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sz="quarter" idx="12"/>
          </p:nvPr>
        </p:nvSpPr>
        <p:spPr/>
        <p:txBody>
          <a:bodyPr/>
          <a:lstStyle/>
          <a:p>
            <a:fld id="{716CD00C-4C4B-4227-B909-4871770F5BE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80" y="1535113"/>
            <a:ext cx="40408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80" y="2174875"/>
            <a:ext cx="40408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832" y="1535113"/>
            <a:ext cx="404247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832" y="2174875"/>
            <a:ext cx="404247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sz="quarter" idx="12"/>
          </p:nvPr>
        </p:nvSpPr>
        <p:spPr/>
        <p:txBody>
          <a:bodyPr/>
          <a:lstStyle/>
          <a:p>
            <a:fld id="{716CD00C-4C4B-4227-B909-4871770F5BE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sz="quarter" idx="12"/>
          </p:nvPr>
        </p:nvSpPr>
        <p:spPr/>
        <p:txBody>
          <a:bodyPr/>
          <a:lstStyle/>
          <a:p>
            <a:fld id="{716CD00C-4C4B-4227-B909-4871770F5BE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80" y="274638"/>
            <a:ext cx="8231029"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80" y="1600202"/>
            <a:ext cx="8231029"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4"/>
          </p:nvPr>
        </p:nvSpPr>
        <p:spPr>
          <a:xfrm>
            <a:off x="6554339" y="6356352"/>
            <a:ext cx="213397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6CD00C-4C4B-4227-B909-4871770F5BEE}" type="slidenum">
              <a:rPr lang="en-GB" smtClean="0"/>
              <a:pPr/>
              <a:t>‹#›</a:t>
            </a:fld>
            <a:endParaRPr lang="en-GB"/>
          </a:p>
        </p:txBody>
      </p:sp>
      <p:pic>
        <p:nvPicPr>
          <p:cNvPr id="2050" name="Picture 2"/>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309573" y="5877274"/>
            <a:ext cx="140200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4" r:id="rId4"/>
  </p:sldLayoutIdLst>
  <p:hf sldNum="0" hdr="0" ftr="0" dt="0"/>
  <p:txStyles>
    <p:titleStyle>
      <a:lvl1pPr algn="ctr" defTabSz="914400" rtl="0" eaLnBrk="1" latinLnBrk="0" hangingPunct="1">
        <a:spcBef>
          <a:spcPct val="0"/>
        </a:spcBef>
        <a:buNone/>
        <a:defRPr sz="4400" kern="1200">
          <a:solidFill>
            <a:schemeClr val="tx1"/>
          </a:solidFill>
          <a:latin typeface="Palatino Linotype" panose="02040502050505030304"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24322" y="116633"/>
            <a:ext cx="8568952" cy="1440160"/>
          </a:xfrm>
          <a:prstGeom prst="rect">
            <a:avLst/>
          </a:prstGeom>
        </p:spPr>
        <p:txBody>
          <a:bodyPr vert="horz" anchor="b">
            <a:normAutofit/>
            <a:scene3d>
              <a:camera prst="orthographicFront"/>
              <a:lightRig rig="soft" dir="t"/>
            </a:scene3d>
            <a:sp3d prstMaterial="softEdge">
              <a:bevelT w="25400" h="25400"/>
            </a:sp3d>
          </a:bodyPr>
          <a:lstStyle>
            <a:lvl1pPr algn="r" rtl="0" eaLnBrk="0" fontAlgn="base" hangingPunct="0">
              <a:spcBef>
                <a:spcPct val="0"/>
              </a:spcBef>
              <a:spcAft>
                <a:spcPct val="0"/>
              </a:spcAft>
              <a:defRPr sz="48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l" eaLnBrk="1" fontAlgn="auto" hangingPunct="1">
              <a:spcAft>
                <a:spcPts val="0"/>
              </a:spcAft>
              <a:defRPr/>
            </a:pPr>
            <a:r>
              <a:rPr lang="en-GB" sz="3200" dirty="0" smtClean="0">
                <a:solidFill>
                  <a:srgbClr val="1F497D"/>
                </a:solidFill>
                <a:effectLst/>
                <a:latin typeface="Palatino Linotype" panose="02040502050505030304" pitchFamily="18" charset="0"/>
              </a:rPr>
              <a:t>BRICS </a:t>
            </a:r>
            <a:r>
              <a:rPr lang="en-GB" sz="3200" dirty="0">
                <a:solidFill>
                  <a:srgbClr val="1F497D"/>
                </a:solidFill>
                <a:effectLst/>
                <a:latin typeface="Palatino Linotype" panose="02040502050505030304" pitchFamily="18" charset="0"/>
              </a:rPr>
              <a:t>2016</a:t>
            </a:r>
          </a:p>
          <a:p>
            <a:pPr algn="l" eaLnBrk="1" fontAlgn="auto" hangingPunct="1">
              <a:spcAft>
                <a:spcPts val="0"/>
              </a:spcAft>
              <a:defRPr/>
            </a:pPr>
            <a:r>
              <a:rPr lang="en-GB" sz="3200" dirty="0" smtClean="0">
                <a:solidFill>
                  <a:srgbClr val="1F497D"/>
                </a:solidFill>
                <a:effectLst/>
                <a:latin typeface="Palatino Linotype" panose="02040502050505030304" pitchFamily="18" charset="0"/>
              </a:rPr>
              <a:t>Labour and Employment Ministerial</a:t>
            </a:r>
          </a:p>
        </p:txBody>
      </p:sp>
      <p:sp>
        <p:nvSpPr>
          <p:cNvPr id="6" name="Title 1"/>
          <p:cNvSpPr txBox="1">
            <a:spLocks/>
          </p:cNvSpPr>
          <p:nvPr/>
        </p:nvSpPr>
        <p:spPr>
          <a:xfrm>
            <a:off x="180306" y="1556792"/>
            <a:ext cx="9019803" cy="3229521"/>
          </a:xfrm>
          <a:prstGeom prst="rect">
            <a:avLst/>
          </a:prstGeom>
        </p:spPr>
        <p:txBody>
          <a:bodyPr vert="horz" anchor="b">
            <a:normAutofit/>
            <a:scene3d>
              <a:camera prst="orthographicFront"/>
              <a:lightRig rig="soft" dir="t"/>
            </a:scene3d>
            <a:sp3d prstMaterial="softEdge">
              <a:bevelT w="25400" h="25400"/>
            </a:sp3d>
          </a:bodyPr>
          <a:lstStyle>
            <a:lvl1pPr algn="r" rtl="0" eaLnBrk="0" fontAlgn="base" hangingPunct="0">
              <a:spcBef>
                <a:spcPct val="0"/>
              </a:spcBef>
              <a:spcAft>
                <a:spcPct val="0"/>
              </a:spcAft>
              <a:defRPr sz="48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l" eaLnBrk="1" fontAlgn="auto" hangingPunct="1">
              <a:spcAft>
                <a:spcPts val="0"/>
              </a:spcAft>
              <a:defRPr/>
            </a:pPr>
            <a:r>
              <a:rPr lang="en-GB" sz="3600" dirty="0" smtClean="0">
                <a:effectLst/>
                <a:latin typeface="Palatino Linotype" panose="02040502050505030304" pitchFamily="18" charset="0"/>
              </a:rPr>
              <a:t>Quality Employment, Employability and Decent Work: </a:t>
            </a:r>
            <a:r>
              <a:rPr lang="en-GB" sz="3600" dirty="0">
                <a:effectLst/>
                <a:latin typeface="Palatino Linotype" panose="02040502050505030304" pitchFamily="18" charset="0"/>
              </a:rPr>
              <a:t> </a:t>
            </a:r>
            <a:r>
              <a:rPr lang="en-GB" sz="3600" dirty="0" smtClean="0">
                <a:effectLst/>
                <a:latin typeface="Palatino Linotype" panose="02040502050505030304" pitchFamily="18" charset="0"/>
              </a:rPr>
              <a:t>Policy objectives and required acti</a:t>
            </a:r>
            <a:r>
              <a:rPr lang="en-GB" sz="3200" dirty="0" smtClean="0">
                <a:effectLst/>
                <a:latin typeface="Palatino Linotype" panose="02040502050505030304" pitchFamily="18" charset="0"/>
              </a:rPr>
              <a:t>ons</a:t>
            </a:r>
          </a:p>
        </p:txBody>
      </p:sp>
      <p:sp>
        <p:nvSpPr>
          <p:cNvPr id="9" name="Title 1"/>
          <p:cNvSpPr txBox="1">
            <a:spLocks/>
          </p:cNvSpPr>
          <p:nvPr/>
        </p:nvSpPr>
        <p:spPr>
          <a:xfrm>
            <a:off x="482268" y="4786313"/>
            <a:ext cx="5193862" cy="1457052"/>
          </a:xfrm>
          <a:prstGeom prst="rect">
            <a:avLst/>
          </a:prstGeom>
        </p:spPr>
        <p:txBody>
          <a:bodyPr vert="horz" anchor="b">
            <a:normAutofit/>
            <a:scene3d>
              <a:camera prst="orthographicFront"/>
              <a:lightRig rig="soft" dir="t"/>
            </a:scene3d>
            <a:sp3d prstMaterial="softEdge">
              <a:bevelT w="25400" h="25400"/>
            </a:sp3d>
          </a:bodyPr>
          <a:lstStyle>
            <a:lvl1pPr algn="r" rtl="0" eaLnBrk="0" fontAlgn="base" hangingPunct="0">
              <a:spcBef>
                <a:spcPct val="0"/>
              </a:spcBef>
              <a:spcAft>
                <a:spcPct val="0"/>
              </a:spcAft>
              <a:defRPr sz="48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l" eaLnBrk="1" fontAlgn="auto" hangingPunct="1">
              <a:spcAft>
                <a:spcPts val="0"/>
              </a:spcAft>
              <a:defRPr/>
            </a:pPr>
            <a:r>
              <a:rPr lang="fr-CH" sz="2000" dirty="0" smtClean="0">
                <a:solidFill>
                  <a:srgbClr val="1F497D"/>
                </a:solidFill>
                <a:effectLst/>
                <a:latin typeface="Palatino Linotype" panose="02040502050505030304" pitchFamily="18" charset="0"/>
              </a:rPr>
              <a:t>Guy </a:t>
            </a:r>
            <a:r>
              <a:rPr lang="fr-CH" sz="2000" dirty="0" err="1" smtClean="0">
                <a:solidFill>
                  <a:srgbClr val="1F497D"/>
                </a:solidFill>
                <a:effectLst/>
                <a:latin typeface="Palatino Linotype" panose="02040502050505030304" pitchFamily="18" charset="0"/>
              </a:rPr>
              <a:t>Ryder</a:t>
            </a:r>
            <a:r>
              <a:rPr lang="fr-CH" sz="2000" dirty="0" smtClean="0">
                <a:solidFill>
                  <a:srgbClr val="1F497D"/>
                </a:solidFill>
                <a:effectLst/>
                <a:latin typeface="Palatino Linotype" panose="02040502050505030304" pitchFamily="18" charset="0"/>
              </a:rPr>
              <a:t>, </a:t>
            </a:r>
            <a:r>
              <a:rPr lang="fr-CH" sz="2000" dirty="0" err="1" smtClean="0">
                <a:solidFill>
                  <a:srgbClr val="1F497D"/>
                </a:solidFill>
                <a:effectLst/>
                <a:latin typeface="Palatino Linotype" panose="02040502050505030304" pitchFamily="18" charset="0"/>
              </a:rPr>
              <a:t>Director</a:t>
            </a:r>
            <a:r>
              <a:rPr lang="fr-CH" sz="2000" dirty="0" smtClean="0">
                <a:solidFill>
                  <a:srgbClr val="1F497D"/>
                </a:solidFill>
                <a:effectLst/>
                <a:latin typeface="Palatino Linotype" panose="02040502050505030304" pitchFamily="18" charset="0"/>
              </a:rPr>
              <a:t> General</a:t>
            </a:r>
          </a:p>
          <a:p>
            <a:pPr algn="l" eaLnBrk="1" fontAlgn="auto" hangingPunct="1">
              <a:spcAft>
                <a:spcPts val="0"/>
              </a:spcAft>
              <a:defRPr/>
            </a:pPr>
            <a:r>
              <a:rPr lang="fr-CH" sz="2000" dirty="0" smtClean="0">
                <a:solidFill>
                  <a:srgbClr val="1F497D"/>
                </a:solidFill>
                <a:effectLst/>
                <a:latin typeface="Palatino Linotype" panose="02040502050505030304" pitchFamily="18" charset="0"/>
              </a:rPr>
              <a:t>International </a:t>
            </a:r>
            <a:r>
              <a:rPr lang="fr-CH" sz="2000" dirty="0">
                <a:solidFill>
                  <a:srgbClr val="1F497D"/>
                </a:solidFill>
                <a:effectLst/>
                <a:latin typeface="Palatino Linotype" panose="02040502050505030304" pitchFamily="18" charset="0"/>
              </a:rPr>
              <a:t>Labour  </a:t>
            </a:r>
            <a:r>
              <a:rPr lang="en-GB" sz="2000" dirty="0">
                <a:solidFill>
                  <a:srgbClr val="1F497D"/>
                </a:solidFill>
                <a:effectLst/>
                <a:latin typeface="Palatino Linotype" panose="02040502050505030304" pitchFamily="18" charset="0"/>
              </a:rPr>
              <a:t>Organization</a:t>
            </a:r>
          </a:p>
          <a:p>
            <a:pPr algn="l" eaLnBrk="1" fontAlgn="auto" hangingPunct="1">
              <a:spcAft>
                <a:spcPts val="0"/>
              </a:spcAft>
              <a:defRPr/>
            </a:pPr>
            <a:r>
              <a:rPr lang="en-GB" sz="2000" dirty="0" smtClean="0">
                <a:solidFill>
                  <a:srgbClr val="1F497D"/>
                </a:solidFill>
                <a:effectLst/>
                <a:latin typeface="Palatino Linotype" panose="02040502050505030304" pitchFamily="18" charset="0"/>
              </a:rPr>
              <a:t>25 </a:t>
            </a:r>
            <a:r>
              <a:rPr lang="en-GB" sz="2000" dirty="0">
                <a:solidFill>
                  <a:srgbClr val="1F497D"/>
                </a:solidFill>
                <a:effectLst/>
                <a:latin typeface="Palatino Linotype" panose="02040502050505030304" pitchFamily="18" charset="0"/>
              </a:rPr>
              <a:t>January 2016 </a:t>
            </a:r>
          </a:p>
        </p:txBody>
      </p:sp>
      <p:pic>
        <p:nvPicPr>
          <p:cNvPr id="10" name="Image 3" descr="EFS-ILO-org-V3-Blue.tif"/>
          <p:cNvPicPr>
            <a:picLocks noChangeAspect="1"/>
          </p:cNvPicPr>
          <p:nvPr/>
        </p:nvPicPr>
        <p:blipFill>
          <a:blip r:embed="rId2">
            <a:lum bright="40000"/>
            <a:extLst>
              <a:ext uri="{28A0092B-C50C-407E-A947-70E740481C1C}">
                <a14:useLocalDpi xmlns:a14="http://schemas.microsoft.com/office/drawing/2010/main" val="0"/>
              </a:ext>
            </a:extLst>
          </a:blip>
          <a:srcRect r="64417" b="70206"/>
          <a:stretch>
            <a:fillRect/>
          </a:stretch>
        </p:blipFill>
        <p:spPr bwMode="auto">
          <a:xfrm>
            <a:off x="5677886" y="4786315"/>
            <a:ext cx="3467702" cy="207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81255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rot="5400000">
            <a:off x="3869115" y="-3864284"/>
            <a:ext cx="1440001" cy="916856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1" y="212167"/>
            <a:ext cx="9196409" cy="1015663"/>
          </a:xfrm>
          <a:prstGeom prst="rect">
            <a:avLst/>
          </a:prstGeom>
          <a:noFill/>
        </p:spPr>
        <p:txBody>
          <a:bodyPr wrap="square" rtlCol="0" anchor="ctr">
            <a:spAutoFit/>
          </a:bodyPr>
          <a:lstStyle/>
          <a:p>
            <a:pPr algn="ct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Illustrative </a:t>
            </a:r>
            <a:r>
              <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rPr>
              <a:t>figures (not fully comparable)</a:t>
            </a:r>
          </a:p>
          <a:p>
            <a:pPr algn="ct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on SMEs as providers of employment</a:t>
            </a:r>
            <a:endPar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9" name="TextBox 8"/>
          <p:cNvSpPr txBox="1"/>
          <p:nvPr/>
        </p:nvSpPr>
        <p:spPr>
          <a:xfrm>
            <a:off x="756370" y="5517231"/>
            <a:ext cx="4320480" cy="1015663"/>
          </a:xfrm>
          <a:prstGeom prst="rect">
            <a:avLst/>
          </a:prstGeom>
          <a:noFill/>
        </p:spPr>
        <p:txBody>
          <a:bodyPr wrap="square" rtlCol="0">
            <a:spAutoFit/>
          </a:bodyPr>
          <a:lstStyle/>
          <a:p>
            <a:r>
              <a:rPr lang="en-GB" sz="1200" dirty="0" smtClean="0"/>
              <a:t>Note: Should only be used as approximation, data  are not directly comparable as some data sets do not include micro enterprises, non employer firms, or informal enterprises</a:t>
            </a:r>
            <a:br>
              <a:rPr lang="en-GB" sz="1200" dirty="0" smtClean="0"/>
            </a:br>
            <a:endParaRPr lang="en-GB" sz="1200" dirty="0" smtClean="0"/>
          </a:p>
          <a:p>
            <a:r>
              <a:rPr lang="en-GB" sz="1200" dirty="0" smtClean="0"/>
              <a:t>Source: ILO calculations based on different sources</a:t>
            </a:r>
            <a:endParaRPr lang="en-GB" sz="1200" dirty="0"/>
          </a:p>
        </p:txBody>
      </p:sp>
      <p:pic>
        <p:nvPicPr>
          <p:cNvPr id="1027"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40346" y="1637223"/>
            <a:ext cx="7488832" cy="4221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09310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53886" cy="1313384"/>
          </a:xfrm>
          <a:solidFill>
            <a:schemeClr val="accent1">
              <a:lumMod val="60000"/>
              <a:lumOff val="40000"/>
            </a:schemeClr>
          </a:solidFill>
        </p:spPr>
        <p:txBody>
          <a:bodyPr>
            <a:noAutofit/>
          </a:bodyPr>
          <a:lstStyle/>
          <a:p>
            <a:r>
              <a:rPr lang="en-GB" sz="3000" b="1" dirty="0">
                <a:solidFill>
                  <a:schemeClr val="bg1"/>
                </a:solidFill>
                <a:effectLst>
                  <a:outerShdw blurRad="38100" dist="38100" dir="2700000" algn="tl">
                    <a:srgbClr val="000000">
                      <a:alpha val="43137"/>
                    </a:srgbClr>
                  </a:outerShdw>
                </a:effectLst>
              </a:rPr>
              <a:t>Smaller </a:t>
            </a:r>
            <a:r>
              <a:rPr lang="en-GB" sz="3000" b="1" dirty="0" smtClean="0">
                <a:solidFill>
                  <a:schemeClr val="bg1"/>
                </a:solidFill>
                <a:effectLst>
                  <a:outerShdw blurRad="38100" dist="38100" dir="2700000" algn="tl">
                    <a:srgbClr val="000000">
                      <a:alpha val="43137"/>
                    </a:srgbClr>
                  </a:outerShdw>
                </a:effectLst>
              </a:rPr>
              <a:t>Firms </a:t>
            </a:r>
            <a:r>
              <a:rPr lang="en-GB" sz="3000" b="1" dirty="0">
                <a:solidFill>
                  <a:schemeClr val="bg1"/>
                </a:solidFill>
                <a:effectLst>
                  <a:outerShdw blurRad="38100" dist="38100" dir="2700000" algn="tl">
                    <a:srgbClr val="000000">
                      <a:alpha val="43137"/>
                    </a:srgbClr>
                  </a:outerShdw>
                </a:effectLst>
              </a:rPr>
              <a:t>tend to lag </a:t>
            </a:r>
            <a:r>
              <a:rPr lang="en-GB" sz="3000" b="1" dirty="0" smtClean="0">
                <a:solidFill>
                  <a:schemeClr val="bg1"/>
                </a:solidFill>
                <a:effectLst>
                  <a:outerShdw blurRad="38100" dist="38100" dir="2700000" algn="tl">
                    <a:srgbClr val="000000">
                      <a:alpha val="43137"/>
                    </a:srgbClr>
                  </a:outerShdw>
                </a:effectLst>
              </a:rPr>
              <a:t>in </a:t>
            </a:r>
            <a:r>
              <a:rPr lang="en-GB" sz="3000" b="1" dirty="0">
                <a:solidFill>
                  <a:schemeClr val="bg1"/>
                </a:solidFill>
                <a:effectLst>
                  <a:outerShdw blurRad="38100" dist="38100" dir="2700000" algn="tl">
                    <a:srgbClr val="000000">
                      <a:alpha val="43137"/>
                    </a:srgbClr>
                  </a:outerShdw>
                </a:effectLst>
              </a:rPr>
              <a:t>p</a:t>
            </a:r>
            <a:r>
              <a:rPr lang="en-GB" sz="3000" b="1" dirty="0" smtClean="0">
                <a:solidFill>
                  <a:schemeClr val="bg1"/>
                </a:solidFill>
                <a:effectLst>
                  <a:outerShdw blurRad="38100" dist="38100" dir="2700000" algn="tl">
                    <a:srgbClr val="000000">
                      <a:alpha val="43137"/>
                    </a:srgbClr>
                  </a:outerShdw>
                </a:effectLst>
              </a:rPr>
              <a:t>roductivity growth:</a:t>
            </a:r>
            <a:r>
              <a:rPr lang="en-GB" sz="3000" b="1" dirty="0">
                <a:solidFill>
                  <a:schemeClr val="bg1"/>
                </a:solidFill>
                <a:effectLst>
                  <a:outerShdw blurRad="38100" dist="38100" dir="2700000" algn="tl">
                    <a:srgbClr val="000000">
                      <a:alpha val="43137"/>
                    </a:srgbClr>
                  </a:outerShdw>
                </a:effectLst>
              </a:rPr>
              <a:t/>
            </a:r>
            <a:br>
              <a:rPr lang="en-GB" sz="3000" b="1" dirty="0">
                <a:solidFill>
                  <a:schemeClr val="bg1"/>
                </a:solidFill>
                <a:effectLst>
                  <a:outerShdw blurRad="38100" dist="38100" dir="2700000" algn="tl">
                    <a:srgbClr val="000000">
                      <a:alpha val="43137"/>
                    </a:srgbClr>
                  </a:outerShdw>
                </a:effectLst>
              </a:rPr>
            </a:br>
            <a:r>
              <a:rPr lang="en-GB" sz="3000" b="1" dirty="0">
                <a:solidFill>
                  <a:schemeClr val="bg1"/>
                </a:solidFill>
                <a:effectLst>
                  <a:outerShdw blurRad="38100" dist="38100" dir="2700000" algn="tl">
                    <a:srgbClr val="000000">
                      <a:alpha val="43137"/>
                    </a:srgbClr>
                  </a:outerShdw>
                </a:effectLst>
              </a:rPr>
              <a:t>a</a:t>
            </a:r>
            <a:r>
              <a:rPr lang="en-GB" sz="3000" b="1" dirty="0" smtClean="0">
                <a:solidFill>
                  <a:schemeClr val="bg1"/>
                </a:solidFill>
                <a:effectLst>
                  <a:outerShdw blurRad="38100" dist="38100" dir="2700000" algn="tl">
                    <a:srgbClr val="000000">
                      <a:alpha val="43137"/>
                    </a:srgbClr>
                  </a:outerShdw>
                </a:effectLst>
              </a:rPr>
              <a:t>nnual </a:t>
            </a:r>
            <a:r>
              <a:rPr lang="en-GB" sz="3000" b="1" dirty="0" err="1">
                <a:solidFill>
                  <a:schemeClr val="bg1"/>
                </a:solidFill>
                <a:effectLst>
                  <a:outerShdw blurRad="38100" dist="38100" dir="2700000" algn="tl">
                    <a:srgbClr val="000000">
                      <a:alpha val="43137"/>
                    </a:srgbClr>
                  </a:outerShdw>
                </a:effectLst>
              </a:rPr>
              <a:t>l</a:t>
            </a:r>
            <a:r>
              <a:rPr lang="en-GB" sz="3000" b="1" dirty="0" err="1" smtClean="0">
                <a:solidFill>
                  <a:schemeClr val="bg1"/>
                </a:solidFill>
                <a:effectLst>
                  <a:outerShdw blurRad="38100" dist="38100" dir="2700000" algn="tl">
                    <a:srgbClr val="000000">
                      <a:alpha val="43137"/>
                    </a:srgbClr>
                  </a:outerShdw>
                </a:effectLst>
              </a:rPr>
              <a:t>abor</a:t>
            </a:r>
            <a:r>
              <a:rPr lang="en-GB" sz="3000" b="1" dirty="0" smtClean="0">
                <a:solidFill>
                  <a:schemeClr val="bg1"/>
                </a:solidFill>
                <a:effectLst>
                  <a:outerShdw blurRad="38100" dist="38100" dir="2700000" algn="tl">
                    <a:srgbClr val="000000">
                      <a:alpha val="43137"/>
                    </a:srgbClr>
                  </a:outerShdw>
                </a:effectLst>
              </a:rPr>
              <a:t> </a:t>
            </a:r>
            <a:r>
              <a:rPr lang="en-GB" sz="3000" b="1" dirty="0">
                <a:solidFill>
                  <a:schemeClr val="bg1"/>
                </a:solidFill>
                <a:effectLst>
                  <a:outerShdw blurRad="38100" dist="38100" dir="2700000" algn="tl">
                    <a:srgbClr val="000000">
                      <a:alpha val="43137"/>
                    </a:srgbClr>
                  </a:outerShdw>
                </a:effectLst>
              </a:rPr>
              <a:t>p</a:t>
            </a:r>
            <a:r>
              <a:rPr lang="en-GB" sz="3000" b="1" dirty="0" smtClean="0">
                <a:solidFill>
                  <a:schemeClr val="bg1"/>
                </a:solidFill>
                <a:effectLst>
                  <a:outerShdw blurRad="38100" dist="38100" dir="2700000" algn="tl">
                    <a:srgbClr val="000000">
                      <a:alpha val="43137"/>
                    </a:srgbClr>
                  </a:outerShdw>
                </a:effectLst>
              </a:rPr>
              <a:t>roductivity </a:t>
            </a:r>
            <a:r>
              <a:rPr lang="en-GB" sz="3000" b="1" dirty="0">
                <a:solidFill>
                  <a:schemeClr val="bg1"/>
                </a:solidFill>
                <a:effectLst>
                  <a:outerShdw blurRad="38100" dist="38100" dir="2700000" algn="tl">
                    <a:srgbClr val="000000">
                      <a:alpha val="43137"/>
                    </a:srgbClr>
                  </a:outerShdw>
                </a:effectLst>
              </a:rPr>
              <a:t>g</a:t>
            </a:r>
            <a:r>
              <a:rPr lang="en-GB" sz="3000" b="1" dirty="0" smtClean="0">
                <a:solidFill>
                  <a:schemeClr val="bg1"/>
                </a:solidFill>
                <a:effectLst>
                  <a:outerShdw blurRad="38100" dist="38100" dir="2700000" algn="tl">
                    <a:srgbClr val="000000">
                      <a:alpha val="43137"/>
                    </a:srgbClr>
                  </a:outerShdw>
                </a:effectLst>
              </a:rPr>
              <a:t>rowth </a:t>
            </a:r>
            <a:r>
              <a:rPr lang="en-GB" sz="3000" b="1" dirty="0">
                <a:solidFill>
                  <a:schemeClr val="bg1"/>
                </a:solidFill>
                <a:effectLst>
                  <a:outerShdw blurRad="38100" dist="38100" dir="2700000" algn="tl">
                    <a:srgbClr val="000000">
                      <a:alpha val="43137"/>
                    </a:srgbClr>
                  </a:outerShdw>
                </a:effectLst>
              </a:rPr>
              <a:t>(%) by firm </a:t>
            </a:r>
            <a:r>
              <a:rPr lang="en-GB" sz="3000" b="1" dirty="0" smtClean="0">
                <a:solidFill>
                  <a:schemeClr val="bg1"/>
                </a:solidFill>
                <a:effectLst>
                  <a:outerShdw blurRad="38100" dist="38100" dir="2700000" algn="tl">
                    <a:srgbClr val="000000">
                      <a:alpha val="43137"/>
                    </a:srgbClr>
                  </a:outerShdw>
                </a:effectLst>
              </a:rPr>
              <a:t>siz</a:t>
            </a:r>
            <a:r>
              <a:rPr lang="en-GB" sz="2800" b="1" dirty="0" smtClean="0">
                <a:solidFill>
                  <a:schemeClr val="bg1"/>
                </a:solidFill>
                <a:effectLst>
                  <a:outerShdw blurRad="38100" dist="38100" dir="2700000" algn="tl">
                    <a:srgbClr val="000000">
                      <a:alpha val="43137"/>
                    </a:srgbClr>
                  </a:outerShdw>
                </a:effectLst>
              </a:rPr>
              <a:t>e</a:t>
            </a:r>
            <a:endParaRPr lang="en-GB" sz="2800" b="1" dirty="0">
              <a:solidFill>
                <a:schemeClr val="bg1"/>
              </a:solidFill>
              <a:effectLst>
                <a:outerShdw blurRad="38100" dist="38100" dir="2700000" algn="tl">
                  <a:srgbClr val="000000">
                    <a:alpha val="43137"/>
                  </a:srgbClr>
                </a:outerShdw>
              </a:effectLst>
            </a:endParaRPr>
          </a:p>
        </p:txBody>
      </p:sp>
      <p:graphicFrame>
        <p:nvGraphicFramePr>
          <p:cNvPr id="4" name="Content Placeholder 6"/>
          <p:cNvGraphicFramePr>
            <a:graphicFrameLocks/>
          </p:cNvGraphicFramePr>
          <p:nvPr>
            <p:extLst>
              <p:ext uri="{D42A27DB-BD31-4B8C-83A1-F6EECF244321}">
                <p14:modId xmlns:p14="http://schemas.microsoft.com/office/powerpoint/2010/main" val="720950521"/>
              </p:ext>
            </p:extLst>
          </p:nvPr>
        </p:nvGraphicFramePr>
        <p:xfrm>
          <a:off x="684362" y="548680"/>
          <a:ext cx="7797552" cy="4713387"/>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828378" y="5473005"/>
            <a:ext cx="6408712" cy="1384995"/>
          </a:xfrm>
          <a:prstGeom prst="rect">
            <a:avLst/>
          </a:prstGeom>
          <a:noFill/>
        </p:spPr>
        <p:txBody>
          <a:bodyPr wrap="square" rtlCol="0">
            <a:spAutoFit/>
          </a:bodyPr>
          <a:lstStyle/>
          <a:p>
            <a:pPr lvl="0"/>
            <a:r>
              <a:rPr lang="en-GB" sz="1200" dirty="0"/>
              <a:t>Note: Annualized growth in </a:t>
            </a:r>
            <a:r>
              <a:rPr lang="en-GB" sz="1200" dirty="0" err="1"/>
              <a:t>labor</a:t>
            </a:r>
            <a:r>
              <a:rPr lang="en-GB" sz="1200" dirty="0"/>
              <a:t> productivity as sales divided by full-time permanent workers. Annual </a:t>
            </a:r>
            <a:r>
              <a:rPr lang="en-GB" sz="1200" dirty="0" err="1"/>
              <a:t>labor</a:t>
            </a:r>
            <a:r>
              <a:rPr lang="en-GB" sz="1200" dirty="0"/>
              <a:t> productivity growth is the change in </a:t>
            </a:r>
            <a:r>
              <a:rPr lang="en-GB" sz="1200" dirty="0" err="1"/>
              <a:t>labor</a:t>
            </a:r>
            <a:r>
              <a:rPr lang="en-GB" sz="1200" dirty="0"/>
              <a:t> productivity reported in a  fiscal year from a previous period. All values for sales are converted to USD using exchange rate in corresponding fiscal year of the survey. Sales are then deflated to 2009 using the USD deflator.</a:t>
            </a:r>
          </a:p>
          <a:p>
            <a:endParaRPr lang="en-GB" sz="1200" dirty="0"/>
          </a:p>
          <a:p>
            <a:r>
              <a:rPr lang="en-GB" sz="1200" dirty="0" smtClean="0"/>
              <a:t>Source: </a:t>
            </a:r>
            <a:r>
              <a:rPr lang="en-GB" sz="1200" dirty="0"/>
              <a:t>World Bank </a:t>
            </a:r>
            <a:r>
              <a:rPr lang="en-GB" sz="1200" dirty="0" smtClean="0"/>
              <a:t>Group Enterprise Survey Data</a:t>
            </a:r>
            <a:r>
              <a:rPr lang="en-GB" sz="1200" dirty="0"/>
              <a:t>. Data years: Brazil 2009, Russian Federation 2012, India 2014, China 2012, South Africa 2007</a:t>
            </a:r>
          </a:p>
        </p:txBody>
      </p:sp>
    </p:spTree>
    <p:extLst>
      <p:ext uri="{BB962C8B-B14F-4D97-AF65-F5344CB8AC3E}">
        <p14:creationId xmlns:p14="http://schemas.microsoft.com/office/powerpoint/2010/main" val="35770557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63952" y="2142101"/>
            <a:ext cx="2709041" cy="3780161"/>
          </a:xfrm>
          <a:prstGeom prst="rect">
            <a:avLst/>
          </a:prstGeom>
          <a:noFill/>
          <a:ln w="9525">
            <a:noFill/>
            <a:miter lim="800000"/>
            <a:headEnd/>
            <a:tailEnd/>
          </a:ln>
        </p:spPr>
      </p:pic>
      <p:sp>
        <p:nvSpPr>
          <p:cNvPr id="6" name="Rectangle 5"/>
          <p:cNvSpPr/>
          <p:nvPr/>
        </p:nvSpPr>
        <p:spPr>
          <a:xfrm rot="5400000">
            <a:off x="3853588" y="-3852000"/>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1544739" y="548680"/>
            <a:ext cx="5436578" cy="553998"/>
          </a:xfrm>
          <a:prstGeom prst="rect">
            <a:avLst/>
          </a:prstGeom>
          <a:noFill/>
        </p:spPr>
        <p:txBody>
          <a:bodyPr wrap="square" rtlCol="0" anchor="ctr">
            <a:spAutoFit/>
          </a:bodyPr>
          <a:lstStyle/>
          <a:p>
            <a:pPr algn="ct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ILO SCORE Program</a:t>
            </a:r>
            <a:endPar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graphicFrame>
        <p:nvGraphicFramePr>
          <p:cNvPr id="8" name="Diagram 7"/>
          <p:cNvGraphicFramePr/>
          <p:nvPr>
            <p:extLst>
              <p:ext uri="{D42A27DB-BD31-4B8C-83A1-F6EECF244321}">
                <p14:modId xmlns:p14="http://schemas.microsoft.com/office/powerpoint/2010/main" val="2087591989"/>
              </p:ext>
            </p:extLst>
          </p:nvPr>
        </p:nvGraphicFramePr>
        <p:xfrm>
          <a:off x="375725" y="1102678"/>
          <a:ext cx="6743300" cy="54692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extBox 12"/>
          <p:cNvSpPr txBox="1"/>
          <p:nvPr/>
        </p:nvSpPr>
        <p:spPr>
          <a:xfrm>
            <a:off x="7119025" y="3437092"/>
            <a:ext cx="1691681" cy="230832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400" b="0" i="0" u="none" strike="noStrike" kern="0" cap="none" spc="0" normalizeH="0" baseline="0" noProof="0" dirty="0" smtClean="0">
                <a:ln>
                  <a:noFill/>
                </a:ln>
                <a:solidFill>
                  <a:prstClr val="black"/>
                </a:solidFill>
                <a:effectLst/>
                <a:uLnTx/>
                <a:uFillTx/>
              </a:rPr>
              <a:t>Higher productivity and better working conditions in SMEs</a:t>
            </a:r>
            <a:endParaRPr kumimoji="0" lang="en-GB" sz="2400" b="0" i="0" u="none" strike="noStrike" kern="0" cap="none" spc="0" normalizeH="0" baseline="0" noProof="0" dirty="0" smtClean="0">
              <a:ln>
                <a:noFill/>
              </a:ln>
              <a:solidFill>
                <a:prstClr val="black"/>
              </a:solidFill>
              <a:effectLst/>
              <a:uLnTx/>
              <a:uFillTx/>
            </a:endParaRPr>
          </a:p>
        </p:txBody>
      </p:sp>
      <p:pic>
        <p:nvPicPr>
          <p:cNvPr id="14" name="Picture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119025" y="2142101"/>
            <a:ext cx="1504958" cy="1293205"/>
          </a:xfrm>
          <a:prstGeom prst="rect">
            <a:avLst/>
          </a:prstGeom>
        </p:spPr>
      </p:pic>
    </p:spTree>
    <p:extLst>
      <p:ext uri="{BB962C8B-B14F-4D97-AF65-F5344CB8AC3E}">
        <p14:creationId xmlns:p14="http://schemas.microsoft.com/office/powerpoint/2010/main" val="39427279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5"/>
          <p:cNvPicPr>
            <a:picLocks noChangeAspect="1" noChangeArrowheads="1"/>
          </p:cNvPicPr>
          <p:nvPr/>
        </p:nvPicPr>
        <p:blipFill>
          <a:blip r:embed="rId2" cstate="print"/>
          <a:srcRect/>
          <a:stretch>
            <a:fillRect/>
          </a:stretch>
        </p:blipFill>
        <p:spPr bwMode="auto">
          <a:xfrm>
            <a:off x="1332434" y="1503791"/>
            <a:ext cx="5985198" cy="3528392"/>
          </a:xfrm>
          <a:prstGeom prst="rect">
            <a:avLst/>
          </a:prstGeom>
          <a:noFill/>
          <a:ln w="9525">
            <a:noFill/>
            <a:miter lim="800000"/>
            <a:headEnd/>
            <a:tailEnd/>
          </a:ln>
        </p:spPr>
      </p:pic>
      <p:sp>
        <p:nvSpPr>
          <p:cNvPr id="12" name="Text Box 11"/>
          <p:cNvSpPr txBox="1">
            <a:spLocks noChangeArrowheads="1"/>
          </p:cNvSpPr>
          <p:nvPr/>
        </p:nvSpPr>
        <p:spPr bwMode="auto">
          <a:xfrm>
            <a:off x="6950101" y="2357526"/>
            <a:ext cx="2026320" cy="1261884"/>
          </a:xfrm>
          <a:prstGeom prst="rect">
            <a:avLst/>
          </a:prstGeom>
          <a:noFill/>
          <a:ln w="9525">
            <a:noFill/>
            <a:miter lim="800000"/>
            <a:headEnd/>
            <a:tailEnd/>
          </a:ln>
        </p:spPr>
        <p:txBody>
          <a:bodyPr wrap="square" lIns="18000" rIns="1800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2800" b="1" dirty="0">
                <a:solidFill>
                  <a:srgbClr val="1F497D"/>
                </a:solidFill>
                <a:latin typeface="+mj-lt"/>
                <a:ea typeface="+mj-ea"/>
                <a:cs typeface="+mj-cs"/>
              </a:rPr>
              <a:t>China</a:t>
            </a:r>
          </a:p>
          <a:p>
            <a:pPr marL="0" marR="0" lvl="0" indent="0" defTabSz="914400" eaLnBrk="1" fontAlgn="auto" latinLnBrk="0" hangingPunct="1">
              <a:lnSpc>
                <a:spcPct val="100000"/>
              </a:lnSpc>
              <a:spcBef>
                <a:spcPts val="0"/>
              </a:spcBef>
              <a:spcAft>
                <a:spcPts val="0"/>
              </a:spcAft>
              <a:buClrTx/>
              <a:buSzTx/>
              <a:tabLst/>
              <a:defRPr/>
            </a:pPr>
            <a:r>
              <a:rPr kumimoji="0" lang="en-GB" sz="2400" b="1" i="0" u="none" strike="noStrike" kern="0" cap="none" spc="0" normalizeH="0" baseline="0" noProof="0" dirty="0" smtClean="0">
                <a:ln>
                  <a:noFill/>
                </a:ln>
                <a:solidFill>
                  <a:schemeClr val="tx2"/>
                </a:solidFill>
                <a:effectLst/>
                <a:uLnTx/>
                <a:uFillTx/>
              </a:rPr>
              <a:t>Manufacturing</a:t>
            </a:r>
            <a:endParaRPr kumimoji="0" lang="en-GB" sz="3200" b="1" i="0" u="none" strike="noStrike" kern="0" cap="none" spc="0" normalizeH="0" baseline="0" noProof="0" dirty="0" smtClean="0">
              <a:ln>
                <a:noFill/>
              </a:ln>
              <a:solidFill>
                <a:schemeClr val="tx2"/>
              </a:solidFill>
              <a:effectLst/>
              <a:uLnTx/>
              <a:uFillTx/>
            </a:endParaRPr>
          </a:p>
          <a:p>
            <a:pPr marL="0" marR="0" lvl="0" indent="0" algn="ctr" defTabSz="914400" eaLnBrk="1" fontAlgn="auto" latinLnBrk="0" hangingPunct="1">
              <a:lnSpc>
                <a:spcPct val="100000"/>
              </a:lnSpc>
              <a:spcBef>
                <a:spcPts val="0"/>
              </a:spcBef>
              <a:spcAft>
                <a:spcPts val="0"/>
              </a:spcAft>
              <a:buClrTx/>
              <a:buSzTx/>
              <a:buFont typeface="Wingdings" pitchFamily="2" charset="2"/>
              <a:buNone/>
              <a:tabLst/>
              <a:defRPr/>
            </a:pPr>
            <a:endParaRPr kumimoji="0" lang="en-GB" sz="2400" b="1" i="0" u="none" strike="noStrike" kern="0" cap="none" spc="0" normalizeH="0" baseline="0" noProof="0" dirty="0" smtClean="0">
              <a:ln>
                <a:noFill/>
              </a:ln>
              <a:solidFill>
                <a:srgbClr val="4D4D4D"/>
              </a:solidFill>
              <a:effectLst/>
              <a:uLnTx/>
              <a:uFillTx/>
            </a:endParaRPr>
          </a:p>
        </p:txBody>
      </p:sp>
      <p:sp>
        <p:nvSpPr>
          <p:cNvPr id="13" name="Text Box 19"/>
          <p:cNvSpPr txBox="1">
            <a:spLocks noChangeArrowheads="1"/>
          </p:cNvSpPr>
          <p:nvPr/>
        </p:nvSpPr>
        <p:spPr bwMode="auto">
          <a:xfrm>
            <a:off x="6973303" y="3293626"/>
            <a:ext cx="2214562" cy="615553"/>
          </a:xfrm>
          <a:prstGeom prst="rect">
            <a:avLst/>
          </a:prstGeom>
          <a:noFill/>
          <a:ln w="9525">
            <a:noFill/>
            <a:miter lim="800000"/>
            <a:headEnd/>
            <a:tailEnd/>
          </a:ln>
        </p:spPr>
        <p:txBody>
          <a:bodyPr lIns="18000" rIns="1800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smtClean="0">
                <a:ln>
                  <a:noFill/>
                </a:ln>
                <a:solidFill>
                  <a:schemeClr val="tx2"/>
                </a:solidFill>
                <a:effectLst/>
                <a:uLnTx/>
                <a:uFillTx/>
              </a:rPr>
              <a:t>Vietnam</a:t>
            </a:r>
          </a:p>
          <a:p>
            <a:pPr marL="0" marR="0" lvl="0" indent="0" defTabSz="914400" eaLnBrk="1" fontAlgn="auto" latinLnBrk="0" hangingPunct="1">
              <a:lnSpc>
                <a:spcPct val="100000"/>
              </a:lnSpc>
              <a:spcBef>
                <a:spcPts val="0"/>
              </a:spcBef>
              <a:spcAft>
                <a:spcPts val="0"/>
              </a:spcAft>
              <a:buClrTx/>
              <a:buSzTx/>
              <a:tabLst/>
              <a:defRPr/>
            </a:pPr>
            <a:r>
              <a:rPr kumimoji="0" lang="en-GB" sz="1600" b="1" i="0" u="none" strike="noStrike" kern="0" cap="none" spc="0" normalizeH="0" baseline="0" noProof="0" dirty="0" smtClean="0">
                <a:ln>
                  <a:noFill/>
                </a:ln>
                <a:solidFill>
                  <a:schemeClr val="tx2"/>
                </a:solidFill>
                <a:effectLst/>
                <a:uLnTx/>
                <a:uFillTx/>
              </a:rPr>
              <a:t>Furniture manufacturing</a:t>
            </a:r>
          </a:p>
        </p:txBody>
      </p:sp>
      <p:sp>
        <p:nvSpPr>
          <p:cNvPr id="14" name="Text Box 19"/>
          <p:cNvSpPr txBox="1">
            <a:spLocks noChangeArrowheads="1"/>
          </p:cNvSpPr>
          <p:nvPr/>
        </p:nvSpPr>
        <p:spPr bwMode="auto">
          <a:xfrm>
            <a:off x="6976171" y="4032290"/>
            <a:ext cx="2000250" cy="615553"/>
          </a:xfrm>
          <a:prstGeom prst="rect">
            <a:avLst/>
          </a:prstGeom>
          <a:noFill/>
          <a:ln w="9525">
            <a:noFill/>
            <a:miter lim="800000"/>
            <a:headEnd/>
            <a:tailEnd/>
          </a:ln>
        </p:spPr>
        <p:txBody>
          <a:bodyPr lIns="18000" rIns="1800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smtClean="0">
                <a:ln>
                  <a:noFill/>
                </a:ln>
                <a:solidFill>
                  <a:schemeClr val="tx2"/>
                </a:solidFill>
                <a:effectLst/>
                <a:uLnTx/>
                <a:uFillTx/>
              </a:rPr>
              <a:t>Indonesia</a:t>
            </a:r>
          </a:p>
          <a:p>
            <a:pPr marL="0" marR="0" lvl="0" indent="0" defTabSz="914400" eaLnBrk="1" fontAlgn="auto" latinLnBrk="0" hangingPunct="1">
              <a:lnSpc>
                <a:spcPct val="100000"/>
              </a:lnSpc>
              <a:spcBef>
                <a:spcPts val="0"/>
              </a:spcBef>
              <a:spcAft>
                <a:spcPts val="0"/>
              </a:spcAft>
              <a:buClrTx/>
              <a:buSzTx/>
              <a:tabLst/>
              <a:defRPr/>
            </a:pPr>
            <a:r>
              <a:rPr kumimoji="0" lang="de-DE" sz="1600" b="1" i="0" u="none" strike="noStrike" kern="0" cap="none" spc="0" normalizeH="0" baseline="0" noProof="0" dirty="0" smtClean="0">
                <a:ln>
                  <a:noFill/>
                </a:ln>
                <a:solidFill>
                  <a:schemeClr val="tx2"/>
                </a:solidFill>
                <a:effectLst/>
                <a:uLnTx/>
                <a:uFillTx/>
              </a:rPr>
              <a:t>Manufacturing</a:t>
            </a:r>
            <a:endParaRPr kumimoji="0" lang="en-GB" sz="1600" b="0" i="0" u="none" strike="noStrike" kern="0" cap="none" spc="0" normalizeH="0" baseline="0" noProof="0" dirty="0" smtClean="0">
              <a:ln>
                <a:noFill/>
              </a:ln>
              <a:solidFill>
                <a:schemeClr val="tx2"/>
              </a:solidFill>
              <a:effectLst/>
              <a:uLnTx/>
              <a:uFillTx/>
            </a:endParaRPr>
          </a:p>
        </p:txBody>
      </p:sp>
      <p:sp>
        <p:nvSpPr>
          <p:cNvPr id="15" name="Text Box 19"/>
          <p:cNvSpPr txBox="1">
            <a:spLocks noChangeArrowheads="1"/>
          </p:cNvSpPr>
          <p:nvPr/>
        </p:nvSpPr>
        <p:spPr bwMode="auto">
          <a:xfrm>
            <a:off x="4738943" y="4409939"/>
            <a:ext cx="2211158" cy="892552"/>
          </a:xfrm>
          <a:prstGeom prst="rect">
            <a:avLst/>
          </a:prstGeom>
          <a:noFill/>
          <a:ln w="9525">
            <a:noFill/>
            <a:miter lim="800000"/>
            <a:headEnd/>
            <a:tailEnd/>
          </a:ln>
        </p:spPr>
        <p:txBody>
          <a:bodyPr wrap="square" lIns="18000" rIns="18000">
            <a:spAutoFit/>
          </a:bodyPr>
          <a:lstStyle/>
          <a:p>
            <a:r>
              <a:rPr lang="en-GB" sz="2800" b="1" dirty="0">
                <a:solidFill>
                  <a:srgbClr val="1F497D"/>
                </a:solidFill>
                <a:latin typeface="+mj-lt"/>
                <a:ea typeface="+mj-ea"/>
                <a:cs typeface="+mj-cs"/>
              </a:rPr>
              <a:t>India</a:t>
            </a:r>
          </a:p>
          <a:p>
            <a:r>
              <a:rPr lang="en-GB" sz="2400" b="1" kern="0" dirty="0">
                <a:solidFill>
                  <a:schemeClr val="tx2"/>
                </a:solidFill>
              </a:rPr>
              <a:t>Manufacturing</a:t>
            </a:r>
          </a:p>
        </p:txBody>
      </p:sp>
      <p:sp>
        <p:nvSpPr>
          <p:cNvPr id="16" name="Text Box 19"/>
          <p:cNvSpPr txBox="1">
            <a:spLocks noChangeArrowheads="1"/>
          </p:cNvSpPr>
          <p:nvPr/>
        </p:nvSpPr>
        <p:spPr bwMode="auto">
          <a:xfrm>
            <a:off x="4757029" y="5302491"/>
            <a:ext cx="2216274" cy="892552"/>
          </a:xfrm>
          <a:prstGeom prst="rect">
            <a:avLst/>
          </a:prstGeom>
          <a:noFill/>
          <a:ln w="9525">
            <a:noFill/>
            <a:miter lim="800000"/>
            <a:headEnd/>
            <a:tailEnd/>
          </a:ln>
        </p:spPr>
        <p:txBody>
          <a:bodyPr wrap="square" lIns="18000" rIns="1800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noProof="0" dirty="0" smtClean="0">
                <a:ln>
                  <a:noFill/>
                </a:ln>
                <a:solidFill>
                  <a:schemeClr val="tx2"/>
                </a:solidFill>
                <a:effectLst/>
                <a:uLnTx/>
                <a:uFillTx/>
              </a:rPr>
              <a:t>South Africa</a:t>
            </a:r>
          </a:p>
          <a:p>
            <a:pPr marR="0" lvl="0" indent="0" fontAlgn="auto">
              <a:lnSpc>
                <a:spcPct val="100000"/>
              </a:lnSpc>
              <a:spcBef>
                <a:spcPts val="0"/>
              </a:spcBef>
              <a:spcAft>
                <a:spcPts val="0"/>
              </a:spcAft>
              <a:buClrTx/>
              <a:buSzTx/>
              <a:tabLst/>
              <a:defRPr/>
            </a:pPr>
            <a:r>
              <a:rPr lang="en-GB" sz="2400" b="1" kern="0" dirty="0">
                <a:solidFill>
                  <a:schemeClr val="tx2"/>
                </a:solidFill>
              </a:rPr>
              <a:t>Tourism </a:t>
            </a:r>
          </a:p>
        </p:txBody>
      </p:sp>
      <p:sp>
        <p:nvSpPr>
          <p:cNvPr id="17" name="Text Box 19"/>
          <p:cNvSpPr txBox="1">
            <a:spLocks noChangeArrowheads="1"/>
          </p:cNvSpPr>
          <p:nvPr/>
        </p:nvSpPr>
        <p:spPr bwMode="auto">
          <a:xfrm>
            <a:off x="4799574" y="6195043"/>
            <a:ext cx="1737444" cy="615553"/>
          </a:xfrm>
          <a:prstGeom prst="rect">
            <a:avLst/>
          </a:prstGeom>
          <a:noFill/>
          <a:ln w="9525">
            <a:noFill/>
            <a:miter lim="800000"/>
            <a:headEnd/>
            <a:tailEnd/>
          </a:ln>
        </p:spPr>
        <p:txBody>
          <a:bodyPr wrap="square" lIns="18000" rIns="1800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smtClean="0">
                <a:ln>
                  <a:noFill/>
                </a:ln>
                <a:solidFill>
                  <a:schemeClr val="tx2"/>
                </a:solidFill>
                <a:effectLst/>
                <a:uLnTx/>
                <a:uFillTx/>
              </a:rPr>
              <a:t>Ghana</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chemeClr val="tx2"/>
                </a:solidFill>
                <a:effectLst/>
                <a:uLnTx/>
                <a:uFillTx/>
              </a:rPr>
              <a:t>Manufacturing</a:t>
            </a:r>
            <a:endParaRPr kumimoji="0" lang="en-GB" sz="1600" b="0" i="0" u="none" strike="noStrike" kern="0" cap="none" spc="0" normalizeH="0" baseline="0" noProof="0" dirty="0" smtClean="0">
              <a:ln>
                <a:noFill/>
              </a:ln>
              <a:solidFill>
                <a:schemeClr val="tx2"/>
              </a:solidFill>
              <a:effectLst/>
              <a:uLnTx/>
              <a:uFillTx/>
            </a:endParaRPr>
          </a:p>
        </p:txBody>
      </p:sp>
      <p:sp>
        <p:nvSpPr>
          <p:cNvPr id="18" name="Text Box 19"/>
          <p:cNvSpPr txBox="1">
            <a:spLocks noChangeArrowheads="1"/>
          </p:cNvSpPr>
          <p:nvPr/>
        </p:nvSpPr>
        <p:spPr bwMode="auto">
          <a:xfrm>
            <a:off x="972394" y="3601403"/>
            <a:ext cx="1512168" cy="861774"/>
          </a:xfrm>
          <a:prstGeom prst="rect">
            <a:avLst/>
          </a:prstGeom>
          <a:noFill/>
          <a:ln w="9525">
            <a:noFill/>
            <a:miter lim="800000"/>
            <a:headEnd/>
            <a:tailEnd/>
          </a:ln>
        </p:spPr>
        <p:txBody>
          <a:bodyPr wrap="square" lIns="18000" rIns="1800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smtClean="0">
                <a:ln>
                  <a:noFill/>
                </a:ln>
                <a:solidFill>
                  <a:schemeClr val="tx2"/>
                </a:solidFill>
                <a:effectLst/>
                <a:uLnTx/>
                <a:uFillTx/>
              </a:rPr>
              <a:t>Colombia</a:t>
            </a:r>
          </a:p>
          <a:p>
            <a:pPr marL="0" marR="0" lvl="0" indent="0" defTabSz="914400" eaLnBrk="1" fontAlgn="auto" latinLnBrk="0" hangingPunct="1">
              <a:lnSpc>
                <a:spcPct val="100000"/>
              </a:lnSpc>
              <a:spcBef>
                <a:spcPts val="0"/>
              </a:spcBef>
              <a:spcAft>
                <a:spcPts val="0"/>
              </a:spcAft>
              <a:buClrTx/>
              <a:buSzTx/>
              <a:tabLst/>
              <a:defRPr/>
            </a:pPr>
            <a:r>
              <a:rPr kumimoji="0" lang="de-DE" sz="1600" b="1" i="0" u="none" strike="noStrike" kern="0" cap="none" spc="0" normalizeH="0" baseline="0" noProof="0" dirty="0" smtClean="0">
                <a:ln>
                  <a:noFill/>
                </a:ln>
                <a:solidFill>
                  <a:schemeClr val="tx2"/>
                </a:solidFill>
                <a:effectLst/>
                <a:uLnTx/>
                <a:uFillTx/>
              </a:rPr>
              <a:t>Manufacturing</a:t>
            </a:r>
            <a:endParaRPr kumimoji="0" lang="en-GB" sz="1600" b="1" i="0" u="none" strike="noStrike" kern="0" cap="none" spc="0" normalizeH="0" baseline="0" noProof="0" dirty="0" smtClean="0">
              <a:ln>
                <a:noFill/>
              </a:ln>
              <a:solidFill>
                <a:schemeClr val="tx2"/>
              </a:solidFill>
              <a:effectLst/>
              <a:uLnTx/>
              <a:uFillTx/>
            </a:endParaRP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endParaRPr kumimoji="0" lang="en-GB" sz="1400" b="0" i="0" u="none" strike="noStrike" kern="0" cap="none" spc="0" normalizeH="0" baseline="0" noProof="0" dirty="0" smtClean="0">
              <a:ln>
                <a:noFill/>
              </a:ln>
              <a:solidFill>
                <a:schemeClr val="tx2"/>
              </a:solidFill>
              <a:effectLst/>
              <a:uLnTx/>
              <a:uFillTx/>
            </a:endParaRPr>
          </a:p>
        </p:txBody>
      </p:sp>
      <p:sp>
        <p:nvSpPr>
          <p:cNvPr id="19" name="Text Box 19"/>
          <p:cNvSpPr txBox="1">
            <a:spLocks noChangeArrowheads="1"/>
          </p:cNvSpPr>
          <p:nvPr/>
        </p:nvSpPr>
        <p:spPr bwMode="auto">
          <a:xfrm>
            <a:off x="972394" y="4363772"/>
            <a:ext cx="2000250" cy="1015663"/>
          </a:xfrm>
          <a:prstGeom prst="rect">
            <a:avLst/>
          </a:prstGeom>
          <a:noFill/>
          <a:ln w="9525">
            <a:noFill/>
            <a:miter lim="800000"/>
            <a:headEnd/>
            <a:tailEnd/>
          </a:ln>
        </p:spPr>
        <p:txBody>
          <a:bodyPr lIns="18000" rIns="1800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smtClean="0">
                <a:ln>
                  <a:noFill/>
                </a:ln>
                <a:solidFill>
                  <a:schemeClr val="tx2"/>
                </a:solidFill>
                <a:effectLst/>
                <a:uLnTx/>
                <a:uFillTx/>
              </a:rPr>
              <a:t>Peru</a:t>
            </a:r>
          </a:p>
          <a:p>
            <a:pPr marL="0" marR="0" lvl="0" indent="0" defTabSz="914400" eaLnBrk="1" fontAlgn="auto" latinLnBrk="0" hangingPunct="1">
              <a:lnSpc>
                <a:spcPct val="100000"/>
              </a:lnSpc>
              <a:spcBef>
                <a:spcPts val="0"/>
              </a:spcBef>
              <a:spcAft>
                <a:spcPts val="0"/>
              </a:spcAft>
              <a:buClrTx/>
              <a:buSzTx/>
              <a:tabLst/>
              <a:defRPr/>
            </a:pPr>
            <a:r>
              <a:rPr kumimoji="0" lang="de-DE" sz="1400" b="1" i="0" u="none" strike="noStrike" kern="0" cap="none" spc="0" normalizeH="0" baseline="0" noProof="0" dirty="0" smtClean="0">
                <a:ln>
                  <a:noFill/>
                </a:ln>
                <a:solidFill>
                  <a:schemeClr val="tx2"/>
                </a:solidFill>
                <a:effectLst/>
                <a:uLnTx/>
                <a:uFillTx/>
              </a:rPr>
              <a:t>Manufacturing</a:t>
            </a:r>
          </a:p>
          <a:p>
            <a:pPr marL="0" marR="0" lvl="0" indent="0" defTabSz="914400" eaLnBrk="1" fontAlgn="auto" latinLnBrk="0" hangingPunct="1">
              <a:lnSpc>
                <a:spcPct val="100000"/>
              </a:lnSpc>
              <a:spcBef>
                <a:spcPts val="0"/>
              </a:spcBef>
              <a:spcAft>
                <a:spcPts val="0"/>
              </a:spcAft>
              <a:buClrTx/>
              <a:buSzTx/>
              <a:tabLst/>
              <a:defRPr/>
            </a:pPr>
            <a:r>
              <a:rPr kumimoji="0" lang="de-DE" sz="1400" b="1" i="0" u="none" strike="noStrike" kern="0" cap="none" spc="0" normalizeH="0" baseline="0" noProof="0" dirty="0" smtClean="0">
                <a:ln>
                  <a:noFill/>
                </a:ln>
                <a:solidFill>
                  <a:schemeClr val="tx2"/>
                </a:solidFill>
                <a:effectLst/>
                <a:uLnTx/>
                <a:uFillTx/>
              </a:rPr>
              <a:t>Agroprocessing</a:t>
            </a:r>
            <a:endParaRPr kumimoji="0" lang="en-GB" sz="1400" b="1" i="0" u="none" strike="noStrike" kern="0" cap="none" spc="0" normalizeH="0" baseline="0" noProof="0" dirty="0" smtClean="0">
              <a:ln>
                <a:noFill/>
              </a:ln>
              <a:solidFill>
                <a:schemeClr val="tx2"/>
              </a:solidFill>
              <a:effectLst/>
              <a:uLnTx/>
              <a:uFillTx/>
            </a:endParaRP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endParaRPr kumimoji="0" lang="en-GB" sz="1400" b="0" i="0" u="none" strike="noStrike" kern="0" cap="none" spc="0" normalizeH="0" baseline="0" noProof="0" dirty="0" smtClean="0">
              <a:ln>
                <a:noFill/>
              </a:ln>
              <a:solidFill>
                <a:prstClr val="black"/>
              </a:solidFill>
              <a:effectLst/>
              <a:uLnTx/>
              <a:uFillTx/>
            </a:endParaRPr>
          </a:p>
        </p:txBody>
      </p:sp>
      <p:sp>
        <p:nvSpPr>
          <p:cNvPr id="20" name="Title 1"/>
          <p:cNvSpPr txBox="1">
            <a:spLocks/>
          </p:cNvSpPr>
          <p:nvPr/>
        </p:nvSpPr>
        <p:spPr>
          <a:xfrm>
            <a:off x="457200" y="274638"/>
            <a:ext cx="8229600" cy="1143000"/>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4400" kern="1200">
                <a:solidFill>
                  <a:srgbClr val="C00000"/>
                </a:solidFill>
                <a:latin typeface="+mj-lt"/>
                <a:ea typeface="+mj-ea"/>
                <a:cs typeface="+mj-cs"/>
              </a:defRPr>
            </a:lvl1pPr>
          </a:lstStyle>
          <a:p>
            <a:pPr marR="0" lvl="0" indent="0">
              <a:lnSpc>
                <a:spcPct val="110000"/>
              </a:lnSpc>
              <a:buClrTx/>
              <a:buSzTx/>
              <a:buFontTx/>
              <a:buNone/>
              <a:tabLst/>
              <a:defRPr/>
            </a:pPr>
            <a:r>
              <a:rPr lang="en-GB" sz="2800" b="1" dirty="0">
                <a:solidFill>
                  <a:srgbClr val="1F497D"/>
                </a:solidFill>
              </a:rPr>
              <a:t>SCORE Training Outreach: 750 SMEs = 200,000 workers</a:t>
            </a:r>
          </a:p>
        </p:txBody>
      </p:sp>
    </p:spTree>
    <p:extLst>
      <p:ext uri="{BB962C8B-B14F-4D97-AF65-F5344CB8AC3E}">
        <p14:creationId xmlns:p14="http://schemas.microsoft.com/office/powerpoint/2010/main" val="33048423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5400000">
            <a:off x="3852000" y="-3852000"/>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0" y="212168"/>
            <a:ext cx="8965282" cy="1015663"/>
          </a:xfrm>
          <a:prstGeom prst="rect">
            <a:avLst/>
          </a:prstGeom>
          <a:noFill/>
        </p:spPr>
        <p:txBody>
          <a:bodyPr wrap="square" rtlCol="0" anchor="ctr">
            <a:spAutoFit/>
          </a:bodyPr>
          <a:lstStyle/>
          <a:p>
            <a:pPr algn="ctr"/>
            <a:r>
              <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rPr>
              <a:t>Improving the quality of </a:t>
            </a: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technical and vocational </a:t>
            </a:r>
            <a:r>
              <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rPr>
              <a:t>education and </a:t>
            </a: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training (TVET)</a:t>
            </a:r>
            <a:endPar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2" name="Pentagon 1"/>
          <p:cNvSpPr/>
          <p:nvPr/>
        </p:nvSpPr>
        <p:spPr>
          <a:xfrm>
            <a:off x="252314" y="1846548"/>
            <a:ext cx="8640960" cy="648072"/>
          </a:xfrm>
          <a:prstGeom prst="homePlate">
            <a:avLst/>
          </a:prstGeom>
          <a:solidFill>
            <a:schemeClr val="tx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Enhancing </a:t>
            </a:r>
            <a:r>
              <a:rPr lang="en-GB" sz="2400" b="1" dirty="0"/>
              <a:t>the labour market relevance of </a:t>
            </a:r>
            <a:r>
              <a:rPr lang="en-GB" sz="2400" b="1" dirty="0" smtClean="0"/>
              <a:t>skills development</a:t>
            </a:r>
            <a:endParaRPr lang="en-GB" sz="2400" dirty="0"/>
          </a:p>
        </p:txBody>
      </p:sp>
      <p:sp>
        <p:nvSpPr>
          <p:cNvPr id="4" name="Rectangle 3"/>
          <p:cNvSpPr/>
          <p:nvPr/>
        </p:nvSpPr>
        <p:spPr>
          <a:xfrm>
            <a:off x="252314" y="2708920"/>
            <a:ext cx="1584176" cy="2880320"/>
          </a:xfrm>
          <a:prstGeom prst="rect">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dirty="0"/>
              <a:t>Anticipation of future skills needs </a:t>
            </a:r>
            <a:r>
              <a:rPr lang="en-GB" b="1" dirty="0" smtClean="0"/>
              <a:t>to improve the relevance of training</a:t>
            </a:r>
            <a:endParaRPr lang="en-GB" dirty="0"/>
          </a:p>
        </p:txBody>
      </p:sp>
      <p:sp>
        <p:nvSpPr>
          <p:cNvPr id="8" name="Rectangle 7"/>
          <p:cNvSpPr/>
          <p:nvPr/>
        </p:nvSpPr>
        <p:spPr>
          <a:xfrm>
            <a:off x="1980506" y="2708920"/>
            <a:ext cx="1584176" cy="2880320"/>
          </a:xfrm>
          <a:prstGeom prst="rect">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dirty="0" smtClean="0"/>
              <a:t>Promotion of workplace learning to facilitate </a:t>
            </a:r>
            <a:r>
              <a:rPr lang="en-GB" b="1" dirty="0"/>
              <a:t>school-to-work transition of youth</a:t>
            </a:r>
            <a:endParaRPr lang="en-GB" dirty="0"/>
          </a:p>
        </p:txBody>
      </p:sp>
      <p:sp>
        <p:nvSpPr>
          <p:cNvPr id="9" name="Rectangle 8"/>
          <p:cNvSpPr/>
          <p:nvPr/>
        </p:nvSpPr>
        <p:spPr>
          <a:xfrm>
            <a:off x="3708698" y="2708920"/>
            <a:ext cx="1584176" cy="2880320"/>
          </a:xfrm>
          <a:prstGeom prst="rect">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dirty="0" smtClean="0"/>
              <a:t>Social dialogue and </a:t>
            </a:r>
            <a:r>
              <a:rPr lang="en-GB" b="1" dirty="0"/>
              <a:t>i</a:t>
            </a:r>
            <a:r>
              <a:rPr lang="en-GB" b="1" dirty="0" smtClean="0"/>
              <a:t>nvolvement </a:t>
            </a:r>
            <a:r>
              <a:rPr lang="en-GB" b="1" dirty="0"/>
              <a:t>of the private sector </a:t>
            </a:r>
            <a:r>
              <a:rPr lang="en-GB" b="1" dirty="0" smtClean="0"/>
              <a:t>in designing and delivering  training programmes</a:t>
            </a:r>
            <a:endParaRPr lang="en-GB" dirty="0"/>
          </a:p>
        </p:txBody>
      </p:sp>
      <p:sp>
        <p:nvSpPr>
          <p:cNvPr id="10" name="Rectangle 9"/>
          <p:cNvSpPr/>
          <p:nvPr/>
        </p:nvSpPr>
        <p:spPr>
          <a:xfrm>
            <a:off x="5436890" y="2708920"/>
            <a:ext cx="1584176" cy="2880320"/>
          </a:xfrm>
          <a:prstGeom prst="rect">
            <a:avLst/>
          </a:pr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dirty="0" smtClean="0"/>
              <a:t>Sustainable </a:t>
            </a:r>
            <a:r>
              <a:rPr lang="en-GB" b="1" dirty="0"/>
              <a:t>financing mechanisms for TVET</a:t>
            </a:r>
            <a:endParaRPr lang="en-GB" dirty="0"/>
          </a:p>
        </p:txBody>
      </p:sp>
      <p:sp>
        <p:nvSpPr>
          <p:cNvPr id="11" name="Rectangle 10"/>
          <p:cNvSpPr/>
          <p:nvPr/>
        </p:nvSpPr>
        <p:spPr>
          <a:xfrm>
            <a:off x="7165082" y="2708920"/>
            <a:ext cx="1584176" cy="2880320"/>
          </a:xfrm>
          <a:prstGeom prst="rect">
            <a:avLst/>
          </a:prstGeom>
          <a:solidFill>
            <a:schemeClr val="accent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dirty="0" smtClean="0"/>
              <a:t>Equal </a:t>
            </a:r>
            <a:r>
              <a:rPr lang="en-GB" b="1" dirty="0"/>
              <a:t>opportunities </a:t>
            </a:r>
            <a:r>
              <a:rPr lang="en-GB" b="1" dirty="0" smtClean="0"/>
              <a:t>to </a:t>
            </a:r>
            <a:r>
              <a:rPr lang="en-GB" b="1" dirty="0"/>
              <a:t>access quality education, vocational training and workplace learning</a:t>
            </a:r>
            <a:endParaRPr lang="en-GB" dirty="0"/>
          </a:p>
        </p:txBody>
      </p:sp>
    </p:spTree>
    <p:extLst>
      <p:ext uri="{BB962C8B-B14F-4D97-AF65-F5344CB8AC3E}">
        <p14:creationId xmlns:p14="http://schemas.microsoft.com/office/powerpoint/2010/main" val="40705522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5400000">
            <a:off x="3852000" y="-3852000"/>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0" y="1440001"/>
            <a:ext cx="9037290" cy="5524589"/>
          </a:xfrm>
          <a:prstGeom prst="rect">
            <a:avLst/>
          </a:prstGeom>
          <a:noFill/>
        </p:spPr>
        <p:txBody>
          <a:bodyPr wrap="square" rtlCol="0">
            <a:spAutoFit/>
          </a:bodyPr>
          <a:lstStyle/>
          <a:p>
            <a:pPr marL="457200" indent="-457200">
              <a:spcAft>
                <a:spcPts val="1800"/>
              </a:spcAft>
              <a:buSzPct val="80000"/>
              <a:buFont typeface="Wingdings" panose="05000000000000000000" pitchFamily="2" charset="2"/>
              <a:buChar char="§"/>
            </a:pPr>
            <a:r>
              <a:rPr lang="en-GB" sz="2800" dirty="0"/>
              <a:t>Public employment services (PES) </a:t>
            </a:r>
            <a:r>
              <a:rPr lang="en-GB" sz="2800" dirty="0" smtClean="0"/>
              <a:t>can be important actors in connecting firms with trainers.</a:t>
            </a:r>
          </a:p>
          <a:p>
            <a:pPr marL="457200" indent="-457200">
              <a:spcAft>
                <a:spcPts val="1800"/>
              </a:spcAft>
              <a:buSzPct val="80000"/>
              <a:buFont typeface="Wingdings" panose="05000000000000000000" pitchFamily="2" charset="2"/>
              <a:buChar char="§"/>
            </a:pPr>
            <a:r>
              <a:rPr lang="en-GB" sz="2800" dirty="0" smtClean="0"/>
              <a:t>They can also improve job matching in cases of domestic labour migration and improve labour intermediation, including through activities such as pre-departure support and skills recognition.</a:t>
            </a:r>
          </a:p>
          <a:p>
            <a:pPr marL="457200" indent="-457200">
              <a:spcAft>
                <a:spcPts val="1800"/>
              </a:spcAft>
              <a:buSzPct val="80000"/>
              <a:buFont typeface="Wingdings" panose="05000000000000000000" pitchFamily="2" charset="2"/>
              <a:buChar char="§"/>
            </a:pPr>
            <a:r>
              <a:rPr lang="en-GB" sz="2800" dirty="0" smtClean="0"/>
              <a:t>Good </a:t>
            </a:r>
            <a:r>
              <a:rPr lang="en-GB" sz="2800" dirty="0"/>
              <a:t>practice </a:t>
            </a:r>
            <a:r>
              <a:rPr lang="en-GB" sz="2800" dirty="0" smtClean="0"/>
              <a:t>in </a:t>
            </a:r>
            <a:r>
              <a:rPr lang="en-GB" sz="2800" dirty="0"/>
              <a:t>labour mobility programmes </a:t>
            </a:r>
            <a:r>
              <a:rPr lang="en-GB" sz="2800" dirty="0" smtClean="0"/>
              <a:t>can also succeed across borders with </a:t>
            </a:r>
            <a:r>
              <a:rPr lang="en-GB" sz="2800" dirty="0"/>
              <a:t>coordination </a:t>
            </a:r>
            <a:r>
              <a:rPr lang="en-GB" sz="2800" dirty="0" smtClean="0"/>
              <a:t>among PESs.</a:t>
            </a:r>
          </a:p>
          <a:p>
            <a:pPr marL="457200" indent="-457200">
              <a:spcAft>
                <a:spcPts val="1800"/>
              </a:spcAft>
              <a:buSzPct val="80000"/>
              <a:buFont typeface="Wingdings" panose="05000000000000000000" pitchFamily="2" charset="2"/>
              <a:buChar char="§"/>
            </a:pPr>
            <a:r>
              <a:rPr lang="en-GB" sz="2800" dirty="0" smtClean="0"/>
              <a:t>Russia has provided a good example of inter-regional online job matching and India also has </a:t>
            </a:r>
            <a:r>
              <a:rPr lang="en-GB" sz="2800" dirty="0"/>
              <a:t>inter-state coordination </a:t>
            </a:r>
            <a:r>
              <a:rPr lang="en-GB" sz="2800" dirty="0" smtClean="0"/>
              <a:t>mechanisms. </a:t>
            </a:r>
          </a:p>
        </p:txBody>
      </p:sp>
      <p:sp>
        <p:nvSpPr>
          <p:cNvPr id="7" name="TextBox 6"/>
          <p:cNvSpPr txBox="1"/>
          <p:nvPr/>
        </p:nvSpPr>
        <p:spPr>
          <a:xfrm>
            <a:off x="1588" y="99405"/>
            <a:ext cx="9144000" cy="1200329"/>
          </a:xfrm>
          <a:prstGeom prst="rect">
            <a:avLst/>
          </a:prstGeom>
          <a:noFill/>
        </p:spPr>
        <p:txBody>
          <a:bodyPr wrap="square" rtlCol="0" anchor="ctr">
            <a:spAutoFit/>
          </a:bodyPr>
          <a:lstStyle/>
          <a:p>
            <a:pPr algn="ctr"/>
            <a:r>
              <a:rPr lang="en-GB" sz="2400" b="1" dirty="0">
                <a:solidFill>
                  <a:schemeClr val="bg1"/>
                </a:solidFill>
                <a:effectLst>
                  <a:outerShdw blurRad="38100" dist="38100" dir="2700000" algn="tl">
                    <a:srgbClr val="000000">
                      <a:alpha val="43137"/>
                    </a:srgbClr>
                  </a:outerShdw>
                </a:effectLst>
                <a:latin typeface="Palatino Linotype" panose="02040502050505030304" pitchFamily="18" charset="0"/>
              </a:rPr>
              <a:t>Public employment services (PES) play </a:t>
            </a:r>
            <a:r>
              <a:rPr lang="en-GB" sz="24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vital </a:t>
            </a:r>
            <a:r>
              <a:rPr lang="en-GB" sz="2400" b="1" dirty="0">
                <a:solidFill>
                  <a:schemeClr val="bg1"/>
                </a:solidFill>
                <a:effectLst>
                  <a:outerShdw blurRad="38100" dist="38100" dir="2700000" algn="tl">
                    <a:srgbClr val="000000">
                      <a:alpha val="43137"/>
                    </a:srgbClr>
                  </a:outerShdw>
                </a:effectLst>
                <a:latin typeface="Palatino Linotype" panose="02040502050505030304" pitchFamily="18" charset="0"/>
              </a:rPr>
              <a:t>roles in </a:t>
            </a:r>
            <a:r>
              <a:rPr lang="en-GB" sz="24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reducing mismatch </a:t>
            </a:r>
            <a:r>
              <a:rPr lang="en-GB" sz="2400" b="1" dirty="0">
                <a:solidFill>
                  <a:schemeClr val="bg1"/>
                </a:solidFill>
                <a:effectLst>
                  <a:outerShdw blurRad="38100" dist="38100" dir="2700000" algn="tl">
                    <a:srgbClr val="000000">
                      <a:alpha val="43137"/>
                    </a:srgbClr>
                  </a:outerShdw>
                </a:effectLst>
                <a:latin typeface="Palatino Linotype" panose="02040502050505030304" pitchFamily="18" charset="0"/>
              </a:rPr>
              <a:t>in </a:t>
            </a:r>
            <a:r>
              <a:rPr lang="en-GB" sz="24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labour supply and demand, including where labour </a:t>
            </a:r>
            <a:r>
              <a:rPr lang="en-GB" sz="2400" b="1" dirty="0">
                <a:solidFill>
                  <a:schemeClr val="bg1"/>
                </a:solidFill>
                <a:effectLst>
                  <a:outerShdw blurRad="38100" dist="38100" dir="2700000" algn="tl">
                    <a:srgbClr val="000000">
                      <a:alpha val="43137"/>
                    </a:srgbClr>
                  </a:outerShdw>
                </a:effectLst>
                <a:latin typeface="Palatino Linotype" panose="02040502050505030304" pitchFamily="18" charset="0"/>
              </a:rPr>
              <a:t>migration </a:t>
            </a:r>
            <a:r>
              <a:rPr lang="en-GB" sz="24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within or across countries  is involved </a:t>
            </a:r>
            <a:endParaRPr lang="en-GB" sz="24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Tree>
    <p:extLst>
      <p:ext uri="{BB962C8B-B14F-4D97-AF65-F5344CB8AC3E}">
        <p14:creationId xmlns:p14="http://schemas.microsoft.com/office/powerpoint/2010/main" val="3622713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5400000">
            <a:off x="3852000" y="-3852000"/>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0" y="212168"/>
            <a:ext cx="9145588" cy="1015663"/>
          </a:xfrm>
          <a:prstGeom prst="rect">
            <a:avLst/>
          </a:prstGeom>
          <a:noFill/>
        </p:spPr>
        <p:txBody>
          <a:bodyPr wrap="square" rtlCol="0" anchor="ctr">
            <a:spAutoFit/>
          </a:bodyPr>
          <a:lstStyle/>
          <a:p>
            <a:pPr algn="ct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Adequate social protection is a prerequisite for quality employment and decent work</a:t>
            </a:r>
            <a:endPar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5" name="TextBox 4"/>
          <p:cNvSpPr txBox="1"/>
          <p:nvPr/>
        </p:nvSpPr>
        <p:spPr>
          <a:xfrm>
            <a:off x="468338" y="1659263"/>
            <a:ext cx="8352928" cy="4965462"/>
          </a:xfrm>
          <a:prstGeom prst="rect">
            <a:avLst/>
          </a:prstGeom>
          <a:noFill/>
        </p:spPr>
        <p:txBody>
          <a:bodyPr wrap="square" rtlCol="0">
            <a:spAutoFit/>
          </a:bodyPr>
          <a:lstStyle/>
          <a:p>
            <a:pPr>
              <a:spcBef>
                <a:spcPts val="600"/>
              </a:spcBef>
              <a:spcAft>
                <a:spcPts val="1600"/>
              </a:spcAft>
              <a:buFont typeface="Wingdings" charset="2"/>
              <a:buChar char="§"/>
            </a:pPr>
            <a:r>
              <a:rPr lang="fr-CH" sz="2800" dirty="0"/>
              <a:t>B</a:t>
            </a:r>
            <a:r>
              <a:rPr lang="fr-CH" sz="2800" dirty="0" smtClean="0"/>
              <a:t>asic </a:t>
            </a:r>
            <a:r>
              <a:rPr lang="fr-CH" sz="2800" dirty="0" err="1" smtClean="0"/>
              <a:t>income</a:t>
            </a:r>
            <a:r>
              <a:rPr lang="fr-CH" sz="2800" dirty="0" smtClean="0"/>
              <a:t> </a:t>
            </a:r>
            <a:r>
              <a:rPr lang="fr-CH" sz="2800" dirty="0" err="1" smtClean="0"/>
              <a:t>security</a:t>
            </a:r>
            <a:r>
              <a:rPr lang="fr-CH" sz="2800" dirty="0" smtClean="0"/>
              <a:t> </a:t>
            </a:r>
            <a:r>
              <a:rPr lang="fr-CH" sz="2800" dirty="0" err="1" smtClean="0"/>
              <a:t>is</a:t>
            </a:r>
            <a:r>
              <a:rPr lang="fr-CH" sz="2800" dirty="0" smtClean="0"/>
              <a:t> a </a:t>
            </a:r>
            <a:r>
              <a:rPr lang="fr-CH" sz="2800" dirty="0" err="1" smtClean="0"/>
              <a:t>human</a:t>
            </a:r>
            <a:r>
              <a:rPr lang="fr-CH" sz="2800" dirty="0" smtClean="0"/>
              <a:t> </a:t>
            </a:r>
            <a:r>
              <a:rPr lang="fr-CH" sz="2800" dirty="0" err="1" smtClean="0"/>
              <a:t>need</a:t>
            </a:r>
            <a:r>
              <a:rPr lang="fr-CH" sz="2800" dirty="0" smtClean="0"/>
              <a:t> and </a:t>
            </a:r>
            <a:r>
              <a:rPr lang="fr-CH" sz="2800" dirty="0" err="1" smtClean="0"/>
              <a:t>adequate</a:t>
            </a:r>
            <a:r>
              <a:rPr lang="fr-CH" sz="2800" dirty="0" smtClean="0"/>
              <a:t> social protection for all </a:t>
            </a:r>
            <a:r>
              <a:rPr lang="fr-CH" sz="2800" dirty="0" err="1" smtClean="0"/>
              <a:t>is</a:t>
            </a:r>
            <a:r>
              <a:rPr lang="fr-CH" sz="2800" dirty="0" smtClean="0"/>
              <a:t> one of the explicit </a:t>
            </a:r>
            <a:r>
              <a:rPr lang="fr-CH" sz="2800" dirty="0" err="1" smtClean="0"/>
              <a:t>targets</a:t>
            </a:r>
            <a:r>
              <a:rPr lang="fr-CH" sz="2800" dirty="0" smtClean="0"/>
              <a:t> of the </a:t>
            </a:r>
            <a:r>
              <a:rPr lang="fr-CH" sz="2800" dirty="0" err="1" smtClean="0"/>
              <a:t>SDGs</a:t>
            </a:r>
            <a:r>
              <a:rPr lang="fr-CH" sz="2800" dirty="0" smtClean="0"/>
              <a:t>.</a:t>
            </a:r>
          </a:p>
          <a:p>
            <a:pPr>
              <a:spcBef>
                <a:spcPts val="600"/>
              </a:spcBef>
              <a:spcAft>
                <a:spcPts val="1600"/>
              </a:spcAft>
              <a:buFont typeface="Wingdings" charset="2"/>
              <a:buChar char="§"/>
            </a:pPr>
            <a:r>
              <a:rPr lang="fr-CH" sz="2800" dirty="0" smtClean="0"/>
              <a:t>But </a:t>
            </a:r>
            <a:r>
              <a:rPr lang="fr-CH" sz="2800" dirty="0" err="1" smtClean="0"/>
              <a:t>it</a:t>
            </a:r>
            <a:r>
              <a:rPr lang="fr-CH" sz="2800" dirty="0" smtClean="0"/>
              <a:t> </a:t>
            </a:r>
            <a:r>
              <a:rPr lang="fr-CH" sz="2800" dirty="0" err="1" smtClean="0"/>
              <a:t>is</a:t>
            </a:r>
            <a:r>
              <a:rPr lang="fr-CH" sz="2800" dirty="0" smtClean="0"/>
              <a:t> </a:t>
            </a:r>
            <a:r>
              <a:rPr lang="fr-CH" sz="2800" dirty="0" err="1" smtClean="0"/>
              <a:t>also</a:t>
            </a:r>
            <a:r>
              <a:rPr lang="fr-CH" sz="2800" dirty="0" smtClean="0"/>
              <a:t> </a:t>
            </a:r>
            <a:r>
              <a:rPr lang="fr-CH" sz="2800" dirty="0" err="1" smtClean="0"/>
              <a:t>economically</a:t>
            </a:r>
            <a:r>
              <a:rPr lang="fr-CH" sz="2800" dirty="0" smtClean="0"/>
              <a:t> important, to support structural </a:t>
            </a:r>
            <a:r>
              <a:rPr lang="fr-CH" sz="2800" dirty="0"/>
              <a:t>transformation of the </a:t>
            </a:r>
            <a:r>
              <a:rPr lang="fr-CH" sz="2800" dirty="0" err="1" smtClean="0"/>
              <a:t>economy</a:t>
            </a:r>
            <a:r>
              <a:rPr lang="fr-CH" sz="2800" dirty="0" smtClean="0"/>
              <a:t> by </a:t>
            </a:r>
            <a:r>
              <a:rPr lang="fr-CH" sz="2800" dirty="0" err="1" smtClean="0"/>
              <a:t>allowing</a:t>
            </a:r>
            <a:r>
              <a:rPr lang="fr-CH" sz="2800" dirty="0" smtClean="0"/>
              <a:t> </a:t>
            </a:r>
            <a:r>
              <a:rPr lang="fr-CH" sz="2800" dirty="0" err="1" smtClean="0"/>
              <a:t>workers</a:t>
            </a:r>
            <a:r>
              <a:rPr lang="fr-CH" sz="2800" dirty="0" smtClean="0"/>
              <a:t> to move to </a:t>
            </a:r>
            <a:r>
              <a:rPr lang="fr-CH" sz="2800" dirty="0" err="1" smtClean="0"/>
              <a:t>higher</a:t>
            </a:r>
            <a:r>
              <a:rPr lang="fr-CH" sz="2800" dirty="0" smtClean="0"/>
              <a:t> </a:t>
            </a:r>
            <a:r>
              <a:rPr lang="fr-CH" sz="2800" dirty="0" err="1" smtClean="0"/>
              <a:t>productivity</a:t>
            </a:r>
            <a:r>
              <a:rPr lang="fr-CH" sz="2800" dirty="0" smtClean="0"/>
              <a:t> </a:t>
            </a:r>
            <a:r>
              <a:rPr lang="fr-CH" sz="2800" dirty="0" err="1" smtClean="0"/>
              <a:t>sectors</a:t>
            </a:r>
            <a:r>
              <a:rPr lang="fr-CH" sz="2800" dirty="0" smtClean="0"/>
              <a:t>, locations and occupations. </a:t>
            </a:r>
          </a:p>
          <a:p>
            <a:pPr>
              <a:spcBef>
                <a:spcPts val="600"/>
              </a:spcBef>
              <a:spcAft>
                <a:spcPts val="1600"/>
              </a:spcAft>
              <a:buFont typeface="Wingdings" charset="2"/>
              <a:buChar char="§"/>
            </a:pPr>
            <a:r>
              <a:rPr lang="fr-CH" sz="2800" dirty="0" smtClean="0"/>
              <a:t> It </a:t>
            </a:r>
            <a:r>
              <a:rPr lang="fr-CH" sz="2800" dirty="0" err="1" smtClean="0"/>
              <a:t>also</a:t>
            </a:r>
            <a:r>
              <a:rPr lang="fr-CH" sz="2800" dirty="0" smtClean="0"/>
              <a:t> </a:t>
            </a:r>
            <a:r>
              <a:rPr lang="fr-CH" sz="2800" dirty="0" err="1" smtClean="0"/>
              <a:t>stabilizes</a:t>
            </a:r>
            <a:r>
              <a:rPr lang="fr-CH" sz="2800" dirty="0" smtClean="0"/>
              <a:t> </a:t>
            </a:r>
            <a:r>
              <a:rPr lang="fr-CH" sz="2800" dirty="0" err="1" smtClean="0"/>
              <a:t>aggregate</a:t>
            </a:r>
            <a:r>
              <a:rPr lang="fr-CH" sz="2800" dirty="0" smtClean="0"/>
              <a:t> </a:t>
            </a:r>
            <a:r>
              <a:rPr lang="fr-CH" sz="2800" dirty="0" err="1" smtClean="0"/>
              <a:t>demand</a:t>
            </a:r>
            <a:r>
              <a:rPr lang="fr-CH" sz="2800" dirty="0" smtClean="0"/>
              <a:t> </a:t>
            </a:r>
            <a:r>
              <a:rPr lang="fr-CH" sz="2800" dirty="0" err="1" smtClean="0"/>
              <a:t>during</a:t>
            </a:r>
            <a:r>
              <a:rPr lang="fr-CH" sz="2800" dirty="0" smtClean="0"/>
              <a:t> </a:t>
            </a:r>
            <a:r>
              <a:rPr lang="fr-CH" sz="2800" dirty="0" err="1" smtClean="0"/>
              <a:t>economic</a:t>
            </a:r>
            <a:r>
              <a:rPr lang="fr-CH" sz="2800" dirty="0" smtClean="0"/>
              <a:t> </a:t>
            </a:r>
            <a:r>
              <a:rPr lang="fr-CH" sz="2800" dirty="0" err="1" smtClean="0"/>
              <a:t>downturns</a:t>
            </a:r>
            <a:r>
              <a:rPr lang="fr-CH" sz="2800" dirty="0" smtClean="0"/>
              <a:t> and </a:t>
            </a:r>
            <a:r>
              <a:rPr lang="fr-CH" sz="2800" dirty="0" err="1" smtClean="0"/>
              <a:t>acts</a:t>
            </a:r>
            <a:r>
              <a:rPr lang="fr-CH" sz="2800" dirty="0" smtClean="0"/>
              <a:t> as an </a:t>
            </a:r>
            <a:r>
              <a:rPr lang="fr-CH" sz="2800" dirty="0" err="1" smtClean="0"/>
              <a:t>automatic</a:t>
            </a:r>
            <a:r>
              <a:rPr lang="fr-CH" sz="2800" dirty="0" smtClean="0"/>
              <a:t> </a:t>
            </a:r>
            <a:r>
              <a:rPr lang="fr-CH" sz="2800" dirty="0" err="1" smtClean="0"/>
              <a:t>countercyclical</a:t>
            </a:r>
            <a:r>
              <a:rPr lang="fr-CH" sz="2800" dirty="0" smtClean="0"/>
              <a:t> </a:t>
            </a:r>
            <a:r>
              <a:rPr lang="fr-CH" sz="2800" dirty="0" err="1" smtClean="0"/>
              <a:t>policy</a:t>
            </a:r>
            <a:r>
              <a:rPr lang="fr-CH" sz="2800" dirty="0" smtClean="0"/>
              <a:t>.</a:t>
            </a:r>
            <a:endParaRPr lang="en-GB" sz="2800" dirty="0"/>
          </a:p>
        </p:txBody>
      </p:sp>
    </p:spTree>
    <p:extLst>
      <p:ext uri="{BB962C8B-B14F-4D97-AF65-F5344CB8AC3E}">
        <p14:creationId xmlns:p14="http://schemas.microsoft.com/office/powerpoint/2010/main" val="33317132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33404" y="5805264"/>
            <a:ext cx="5984304" cy="830997"/>
          </a:xfrm>
          <a:prstGeom prst="rect">
            <a:avLst/>
          </a:prstGeom>
          <a:noFill/>
        </p:spPr>
        <p:txBody>
          <a:bodyPr wrap="square" rtlCol="0">
            <a:spAutoFit/>
          </a:bodyPr>
          <a:lstStyle/>
          <a:p>
            <a:r>
              <a:rPr lang="fr-CH" sz="1200" dirty="0" smtClean="0"/>
              <a:t>Note: </a:t>
            </a:r>
            <a:r>
              <a:rPr lang="fr-CH" sz="1200" dirty="0" err="1" smtClean="0"/>
              <a:t>Years</a:t>
            </a:r>
            <a:r>
              <a:rPr lang="fr-CH" sz="1200" dirty="0" smtClean="0"/>
              <a:t> </a:t>
            </a:r>
            <a:r>
              <a:rPr lang="fr-CH" sz="1200" dirty="0" err="1" smtClean="0"/>
              <a:t>indicate</a:t>
            </a:r>
            <a:r>
              <a:rPr lang="fr-CH" sz="1200" dirty="0" smtClean="0"/>
              <a:t> </a:t>
            </a:r>
            <a:r>
              <a:rPr lang="fr-CH" sz="1200" dirty="0" err="1" smtClean="0"/>
              <a:t>latest</a:t>
            </a:r>
            <a:r>
              <a:rPr lang="fr-CH" sz="1200" dirty="0" smtClean="0"/>
              <a:t> data </a:t>
            </a:r>
            <a:r>
              <a:rPr lang="fr-CH" sz="1200" dirty="0" err="1" smtClean="0"/>
              <a:t>available</a:t>
            </a:r>
            <a:r>
              <a:rPr lang="fr-CH" sz="1200" dirty="0" smtClean="0"/>
              <a:t>.</a:t>
            </a:r>
            <a:br>
              <a:rPr lang="fr-CH" sz="1200" dirty="0" smtClean="0"/>
            </a:br>
            <a:r>
              <a:rPr lang="fr-CH" sz="1200" dirty="0" smtClean="0"/>
              <a:t>Source: ILO World Social Protection Report 2014/15; ILO Social Security </a:t>
            </a:r>
            <a:r>
              <a:rPr lang="fr-CH" sz="1200" dirty="0" err="1" smtClean="0"/>
              <a:t>Inquiry</a:t>
            </a:r>
            <a:r>
              <a:rPr lang="fr-CH" sz="1200" dirty="0" smtClean="0"/>
              <a:t> </a:t>
            </a:r>
            <a:r>
              <a:rPr lang="fr-CH" sz="1200" dirty="0" err="1" smtClean="0"/>
              <a:t>database</a:t>
            </a:r>
            <a:r>
              <a:rPr lang="fr-CH" sz="1200" dirty="0" smtClean="0"/>
              <a:t> for </a:t>
            </a:r>
            <a:r>
              <a:rPr lang="fr-CH" sz="1200" dirty="0" err="1" smtClean="0"/>
              <a:t>Brazil</a:t>
            </a:r>
            <a:r>
              <a:rPr lang="fr-CH" sz="1200" dirty="0" smtClean="0"/>
              <a:t>, </a:t>
            </a:r>
            <a:r>
              <a:rPr lang="fr-CH" sz="1200" dirty="0" err="1" smtClean="0"/>
              <a:t>India</a:t>
            </a:r>
            <a:r>
              <a:rPr lang="fr-CH" sz="1200" dirty="0" smtClean="0"/>
              <a:t>, South </a:t>
            </a:r>
            <a:r>
              <a:rPr lang="fr-CH" sz="1200" dirty="0" err="1" smtClean="0"/>
              <a:t>Africa</a:t>
            </a:r>
            <a:r>
              <a:rPr lang="fr-CH" sz="1200" dirty="0" smtClean="0"/>
              <a:t>, the </a:t>
            </a:r>
            <a:r>
              <a:rPr lang="fr-CH" sz="1200" dirty="0" err="1" smtClean="0"/>
              <a:t>Statistical</a:t>
            </a:r>
            <a:r>
              <a:rPr lang="fr-CH" sz="1200" dirty="0" smtClean="0"/>
              <a:t> </a:t>
            </a:r>
            <a:r>
              <a:rPr lang="fr-CH" sz="1200" dirty="0" err="1" smtClean="0"/>
              <a:t>Yearbook</a:t>
            </a:r>
            <a:r>
              <a:rPr lang="fr-CH" sz="1200" dirty="0" smtClean="0"/>
              <a:t> for China and the </a:t>
            </a:r>
            <a:r>
              <a:rPr lang="fr-CH" sz="1200" dirty="0" err="1" smtClean="0"/>
              <a:t>Interstate</a:t>
            </a:r>
            <a:r>
              <a:rPr lang="fr-CH" sz="1200" dirty="0" smtClean="0"/>
              <a:t> </a:t>
            </a:r>
            <a:r>
              <a:rPr lang="fr-CH" sz="1200" dirty="0" err="1" smtClean="0"/>
              <a:t>statistical</a:t>
            </a:r>
            <a:r>
              <a:rPr lang="fr-CH" sz="1200" dirty="0" smtClean="0"/>
              <a:t> </a:t>
            </a:r>
            <a:r>
              <a:rPr lang="fr-CH" sz="1200" dirty="0" err="1" smtClean="0"/>
              <a:t>committee</a:t>
            </a:r>
            <a:r>
              <a:rPr lang="fr-CH" sz="1200" dirty="0" smtClean="0"/>
              <a:t> of the Commonwealth for the </a:t>
            </a:r>
            <a:r>
              <a:rPr lang="fr-CH" sz="1200" dirty="0" err="1" smtClean="0"/>
              <a:t>Russian</a:t>
            </a:r>
            <a:r>
              <a:rPr lang="fr-CH" sz="1200" dirty="0" smtClean="0"/>
              <a:t> </a:t>
            </a:r>
            <a:r>
              <a:rPr lang="fr-CH" sz="1200" dirty="0" err="1" smtClean="0"/>
              <a:t>Federation</a:t>
            </a:r>
            <a:r>
              <a:rPr lang="fr-CH" sz="1200" dirty="0" smtClean="0"/>
              <a:t>.</a:t>
            </a:r>
            <a:endParaRPr lang="en-GB" sz="1200" dirty="0"/>
          </a:p>
        </p:txBody>
      </p:sp>
      <p:sp>
        <p:nvSpPr>
          <p:cNvPr id="8" name="Rectangle 7"/>
          <p:cNvSpPr/>
          <p:nvPr/>
        </p:nvSpPr>
        <p:spPr>
          <a:xfrm>
            <a:off x="1385347" y="1618805"/>
            <a:ext cx="6373306" cy="830997"/>
          </a:xfrm>
          <a:prstGeom prst="rect">
            <a:avLst/>
          </a:prstGeom>
        </p:spPr>
        <p:txBody>
          <a:bodyPr wrap="square">
            <a:spAutoFit/>
          </a:bodyPr>
          <a:lstStyle/>
          <a:p>
            <a:pPr algn="ctr"/>
            <a:r>
              <a:rPr lang="en-GB" sz="2400" dirty="0" smtClean="0"/>
              <a:t>Share </a:t>
            </a:r>
            <a:r>
              <a:rPr lang="en-GB" sz="2400" dirty="0"/>
              <a:t>of unemployed </a:t>
            </a:r>
            <a:r>
              <a:rPr lang="en-GB" sz="2400" dirty="0" smtClean="0"/>
              <a:t>receiving</a:t>
            </a:r>
          </a:p>
          <a:p>
            <a:pPr algn="ctr"/>
            <a:r>
              <a:rPr lang="en-GB" sz="2400" dirty="0" smtClean="0"/>
              <a:t> </a:t>
            </a:r>
            <a:r>
              <a:rPr lang="en-GB" sz="2400" dirty="0"/>
              <a:t>unemployment benefits (%)</a:t>
            </a:r>
          </a:p>
        </p:txBody>
      </p:sp>
      <p:graphicFrame>
        <p:nvGraphicFramePr>
          <p:cNvPr id="12" name="Chart 11"/>
          <p:cNvGraphicFramePr>
            <a:graphicFrameLocks/>
          </p:cNvGraphicFramePr>
          <p:nvPr>
            <p:extLst>
              <p:ext uri="{D42A27DB-BD31-4B8C-83A1-F6EECF244321}">
                <p14:modId xmlns:p14="http://schemas.microsoft.com/office/powerpoint/2010/main" val="1854325496"/>
              </p:ext>
            </p:extLst>
          </p:nvPr>
        </p:nvGraphicFramePr>
        <p:xfrm>
          <a:off x="616174" y="2564904"/>
          <a:ext cx="7229762" cy="4398203"/>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9"/>
          <p:cNvSpPr/>
          <p:nvPr/>
        </p:nvSpPr>
        <p:spPr>
          <a:xfrm rot="5400000">
            <a:off x="3852000" y="-3852000"/>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0" y="193505"/>
            <a:ext cx="9144000" cy="1015663"/>
          </a:xfrm>
          <a:prstGeom prst="rect">
            <a:avLst/>
          </a:prstGeom>
          <a:noFill/>
        </p:spPr>
        <p:txBody>
          <a:bodyPr wrap="square" rtlCol="0" anchor="ctr">
            <a:spAutoFit/>
          </a:bodyPr>
          <a:lstStyle/>
          <a:p>
            <a:pPr algn="ctr"/>
            <a:r>
              <a:rPr lang="en-GB" sz="3000" b="1" dirty="0">
                <a:solidFill>
                  <a:schemeClr val="bg1"/>
                </a:solidFill>
                <a:effectLst>
                  <a:outerShdw blurRad="38100" dist="38100" dir="2700000" algn="tl">
                    <a:srgbClr val="000000">
                      <a:alpha val="43137"/>
                    </a:srgbClr>
                  </a:outerShdw>
                </a:effectLst>
                <a:latin typeface="Palatino Linotype" pitchFamily="18" charset="0"/>
              </a:rPr>
              <a:t>Few unemployed workers </a:t>
            </a:r>
            <a:r>
              <a:rPr lang="en-GB" sz="3000" b="1" dirty="0" smtClean="0">
                <a:solidFill>
                  <a:schemeClr val="bg1"/>
                </a:solidFill>
                <a:effectLst>
                  <a:outerShdw blurRad="38100" dist="38100" dir="2700000" algn="tl">
                    <a:srgbClr val="000000">
                      <a:alpha val="43137"/>
                    </a:srgbClr>
                  </a:outerShdw>
                </a:effectLst>
                <a:latin typeface="Palatino Linotype" pitchFamily="18" charset="0"/>
              </a:rPr>
              <a:t>in BRICS countries have income </a:t>
            </a:r>
            <a:r>
              <a:rPr lang="en-GB" sz="3000" b="1" dirty="0">
                <a:solidFill>
                  <a:schemeClr val="bg1"/>
                </a:solidFill>
                <a:effectLst>
                  <a:outerShdw blurRad="38100" dist="38100" dir="2700000" algn="tl">
                    <a:srgbClr val="000000">
                      <a:alpha val="43137"/>
                    </a:srgbClr>
                  </a:outerShdw>
                </a:effectLst>
                <a:latin typeface="Palatino Linotype" pitchFamily="18" charset="0"/>
              </a:rPr>
              <a:t>security </a:t>
            </a:r>
            <a:r>
              <a:rPr lang="en-GB" sz="3000" b="1" dirty="0" smtClean="0">
                <a:solidFill>
                  <a:schemeClr val="bg1"/>
                </a:solidFill>
                <a:effectLst>
                  <a:outerShdw blurRad="38100" dist="38100" dir="2700000" algn="tl">
                    <a:srgbClr val="000000">
                      <a:alpha val="43137"/>
                    </a:srgbClr>
                  </a:outerShdw>
                </a:effectLst>
                <a:latin typeface="Palatino Linotype" pitchFamily="18" charset="0"/>
              </a:rPr>
              <a:t>while </a:t>
            </a:r>
            <a:r>
              <a:rPr lang="en-GB" sz="3000" b="1" dirty="0">
                <a:solidFill>
                  <a:schemeClr val="bg1"/>
                </a:solidFill>
                <a:effectLst>
                  <a:outerShdw blurRad="38100" dist="38100" dir="2700000" algn="tl">
                    <a:srgbClr val="000000">
                      <a:alpha val="43137"/>
                    </a:srgbClr>
                  </a:outerShdw>
                </a:effectLst>
                <a:latin typeface="Palatino Linotype" pitchFamily="18" charset="0"/>
              </a:rPr>
              <a:t>they search for a </a:t>
            </a:r>
            <a:r>
              <a:rPr lang="en-GB" sz="3000" b="1" dirty="0" smtClean="0">
                <a:solidFill>
                  <a:schemeClr val="bg1"/>
                </a:solidFill>
                <a:effectLst>
                  <a:outerShdw blurRad="38100" dist="38100" dir="2700000" algn="tl">
                    <a:srgbClr val="000000">
                      <a:alpha val="43137"/>
                    </a:srgbClr>
                  </a:outerShdw>
                </a:effectLst>
                <a:latin typeface="Palatino Linotype" pitchFamily="18" charset="0"/>
              </a:rPr>
              <a:t>job</a:t>
            </a:r>
            <a:endParaRPr lang="en-GB" sz="3000" b="1" dirty="0">
              <a:solidFill>
                <a:schemeClr val="bg1"/>
              </a:solidFill>
              <a:effectLst>
                <a:outerShdw blurRad="38100" dist="38100" dir="2700000" algn="tl">
                  <a:srgbClr val="000000">
                    <a:alpha val="43137"/>
                  </a:srgbClr>
                </a:outerShdw>
              </a:effectLst>
              <a:latin typeface="Palatino Linotype" pitchFamily="18" charset="0"/>
            </a:endParaRPr>
          </a:p>
        </p:txBody>
      </p:sp>
    </p:spTree>
    <p:extLst>
      <p:ext uri="{BB962C8B-B14F-4D97-AF65-F5344CB8AC3E}">
        <p14:creationId xmlns:p14="http://schemas.microsoft.com/office/powerpoint/2010/main" val="25073557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rot="5400000">
            <a:off x="4011216" y="-4009628"/>
            <a:ext cx="1124744"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36290" y="128397"/>
            <a:ext cx="9109298" cy="1015663"/>
          </a:xfrm>
          <a:prstGeom prst="rect">
            <a:avLst/>
          </a:prstGeom>
          <a:noFill/>
        </p:spPr>
        <p:txBody>
          <a:bodyPr wrap="square" rtlCol="0" anchor="ctr">
            <a:spAutoFit/>
          </a:bodyPr>
          <a:lstStyle/>
          <a:p>
            <a:pPr algn="ctr"/>
            <a:r>
              <a:rPr lang="fr-CH" sz="3000" b="1" dirty="0" err="1" smtClean="0">
                <a:solidFill>
                  <a:schemeClr val="bg1"/>
                </a:solidFill>
                <a:effectLst>
                  <a:outerShdw blurRad="38100" dist="38100" dir="2700000" algn="tl">
                    <a:srgbClr val="000000">
                      <a:alpha val="43137"/>
                    </a:srgbClr>
                  </a:outerShdw>
                </a:effectLst>
                <a:latin typeface="Palatino Linotype" pitchFamily="18" charset="0"/>
              </a:rPr>
              <a:t>Many</a:t>
            </a:r>
            <a:r>
              <a:rPr lang="fr-CH" sz="3000" b="1" dirty="0" smtClean="0">
                <a:solidFill>
                  <a:schemeClr val="bg1"/>
                </a:solidFill>
                <a:effectLst>
                  <a:outerShdw blurRad="38100" dist="38100" dir="2700000" algn="tl">
                    <a:srgbClr val="000000">
                      <a:alpha val="43137"/>
                    </a:srgbClr>
                  </a:outerShdw>
                </a:effectLst>
                <a:latin typeface="Palatino Linotype" pitchFamily="18" charset="0"/>
              </a:rPr>
              <a:t> </a:t>
            </a:r>
            <a:r>
              <a:rPr lang="fr-CH" sz="3000" b="1" dirty="0" err="1" smtClean="0">
                <a:solidFill>
                  <a:schemeClr val="bg1"/>
                </a:solidFill>
                <a:effectLst>
                  <a:outerShdw blurRad="38100" dist="38100" dir="2700000" algn="tl">
                    <a:srgbClr val="000000">
                      <a:alpha val="43137"/>
                    </a:srgbClr>
                  </a:outerShdw>
                </a:effectLst>
                <a:latin typeface="Palatino Linotype" pitchFamily="18" charset="0"/>
              </a:rPr>
              <a:t>older</a:t>
            </a:r>
            <a:r>
              <a:rPr lang="fr-CH" sz="3000" b="1" dirty="0" smtClean="0">
                <a:solidFill>
                  <a:schemeClr val="bg1"/>
                </a:solidFill>
                <a:effectLst>
                  <a:outerShdw blurRad="38100" dist="38100" dir="2700000" algn="tl">
                    <a:srgbClr val="000000">
                      <a:alpha val="43137"/>
                    </a:srgbClr>
                  </a:outerShdw>
                </a:effectLst>
                <a:latin typeface="Palatino Linotype" pitchFamily="18" charset="0"/>
              </a:rPr>
              <a:t> people in BRICS countries </a:t>
            </a:r>
            <a:r>
              <a:rPr lang="fr-CH" sz="3000" b="1" dirty="0" err="1" smtClean="0">
                <a:solidFill>
                  <a:schemeClr val="bg1"/>
                </a:solidFill>
                <a:effectLst>
                  <a:outerShdw blurRad="38100" dist="38100" dir="2700000" algn="tl">
                    <a:srgbClr val="000000">
                      <a:alpha val="43137"/>
                    </a:srgbClr>
                  </a:outerShdw>
                </a:effectLst>
                <a:latin typeface="Palatino Linotype" pitchFamily="18" charset="0"/>
              </a:rPr>
              <a:t>receive</a:t>
            </a:r>
            <a:r>
              <a:rPr lang="fr-CH" sz="3000" b="1" dirty="0" smtClean="0">
                <a:solidFill>
                  <a:schemeClr val="bg1"/>
                </a:solidFill>
                <a:effectLst>
                  <a:outerShdw blurRad="38100" dist="38100" dir="2700000" algn="tl">
                    <a:srgbClr val="000000">
                      <a:alpha val="43137"/>
                    </a:srgbClr>
                  </a:outerShdw>
                </a:effectLst>
                <a:latin typeface="Palatino Linotype" pitchFamily="18" charset="0"/>
              </a:rPr>
              <a:t> a pension, but </a:t>
            </a:r>
            <a:r>
              <a:rPr lang="fr-CH" sz="3000" b="1" dirty="0" err="1" smtClean="0">
                <a:solidFill>
                  <a:schemeClr val="bg1"/>
                </a:solidFill>
                <a:effectLst>
                  <a:outerShdw blurRad="38100" dist="38100" dir="2700000" algn="tl">
                    <a:srgbClr val="000000">
                      <a:alpha val="43137"/>
                    </a:srgbClr>
                  </a:outerShdw>
                </a:effectLst>
                <a:latin typeface="Palatino Linotype" pitchFamily="18" charset="0"/>
              </a:rPr>
              <a:t>benefit</a:t>
            </a:r>
            <a:r>
              <a:rPr lang="fr-CH" sz="3000" b="1" dirty="0" smtClean="0">
                <a:solidFill>
                  <a:schemeClr val="bg1"/>
                </a:solidFill>
                <a:effectLst>
                  <a:outerShdw blurRad="38100" dist="38100" dir="2700000" algn="tl">
                    <a:srgbClr val="000000">
                      <a:alpha val="43137"/>
                    </a:srgbClr>
                  </a:outerShdw>
                </a:effectLst>
                <a:latin typeface="Palatino Linotype" pitchFamily="18" charset="0"/>
              </a:rPr>
              <a:t> </a:t>
            </a:r>
            <a:r>
              <a:rPr lang="fr-CH" sz="3000" b="1" dirty="0" err="1" smtClean="0">
                <a:solidFill>
                  <a:schemeClr val="bg1"/>
                </a:solidFill>
                <a:effectLst>
                  <a:outerShdw blurRad="38100" dist="38100" dir="2700000" algn="tl">
                    <a:srgbClr val="000000">
                      <a:alpha val="43137"/>
                    </a:srgbClr>
                  </a:outerShdw>
                </a:effectLst>
                <a:latin typeface="Palatino Linotype" pitchFamily="18" charset="0"/>
              </a:rPr>
              <a:t>levels</a:t>
            </a:r>
            <a:r>
              <a:rPr lang="fr-CH" sz="3000" b="1" dirty="0" smtClean="0">
                <a:solidFill>
                  <a:schemeClr val="bg1"/>
                </a:solidFill>
                <a:effectLst>
                  <a:outerShdw blurRad="38100" dist="38100" dir="2700000" algn="tl">
                    <a:srgbClr val="000000">
                      <a:alpha val="43137"/>
                    </a:srgbClr>
                  </a:outerShdw>
                </a:effectLst>
                <a:latin typeface="Palatino Linotype" pitchFamily="18" charset="0"/>
              </a:rPr>
              <a:t> are </a:t>
            </a:r>
            <a:r>
              <a:rPr lang="fr-CH" sz="3000" b="1" dirty="0" err="1" smtClean="0">
                <a:solidFill>
                  <a:schemeClr val="bg1"/>
                </a:solidFill>
                <a:effectLst>
                  <a:outerShdw blurRad="38100" dist="38100" dir="2700000" algn="tl">
                    <a:srgbClr val="000000">
                      <a:alpha val="43137"/>
                    </a:srgbClr>
                  </a:outerShdw>
                </a:effectLst>
                <a:latin typeface="Palatino Linotype" pitchFamily="18" charset="0"/>
              </a:rPr>
              <a:t>often</a:t>
            </a:r>
            <a:r>
              <a:rPr lang="fr-CH" sz="3000" b="1" dirty="0" smtClean="0">
                <a:solidFill>
                  <a:schemeClr val="bg1"/>
                </a:solidFill>
                <a:effectLst>
                  <a:outerShdw blurRad="38100" dist="38100" dir="2700000" algn="tl">
                    <a:srgbClr val="000000">
                      <a:alpha val="43137"/>
                    </a:srgbClr>
                  </a:outerShdw>
                </a:effectLst>
                <a:latin typeface="Palatino Linotype" pitchFamily="18" charset="0"/>
              </a:rPr>
              <a:t> </a:t>
            </a:r>
            <a:r>
              <a:rPr lang="fr-CH" sz="3000" b="1" dirty="0" err="1" smtClean="0">
                <a:solidFill>
                  <a:schemeClr val="bg1"/>
                </a:solidFill>
                <a:effectLst>
                  <a:outerShdw blurRad="38100" dist="38100" dir="2700000" algn="tl">
                    <a:srgbClr val="000000">
                      <a:alpha val="43137"/>
                    </a:srgbClr>
                  </a:outerShdw>
                </a:effectLst>
                <a:latin typeface="Palatino Linotype" pitchFamily="18" charset="0"/>
              </a:rPr>
              <a:t>very</a:t>
            </a:r>
            <a:r>
              <a:rPr lang="fr-CH" sz="3000" b="1" dirty="0" smtClean="0">
                <a:solidFill>
                  <a:schemeClr val="bg1"/>
                </a:solidFill>
                <a:effectLst>
                  <a:outerShdw blurRad="38100" dist="38100" dir="2700000" algn="tl">
                    <a:srgbClr val="000000">
                      <a:alpha val="43137"/>
                    </a:srgbClr>
                  </a:outerShdw>
                </a:effectLst>
                <a:latin typeface="Palatino Linotype" pitchFamily="18" charset="0"/>
              </a:rPr>
              <a:t> </a:t>
            </a:r>
            <a:r>
              <a:rPr lang="fr-CH" sz="3000" b="1" dirty="0" err="1" smtClean="0">
                <a:solidFill>
                  <a:schemeClr val="bg1"/>
                </a:solidFill>
                <a:effectLst>
                  <a:outerShdw blurRad="38100" dist="38100" dir="2700000" algn="tl">
                    <a:srgbClr val="000000">
                      <a:alpha val="43137"/>
                    </a:srgbClr>
                  </a:outerShdw>
                </a:effectLst>
                <a:latin typeface="Palatino Linotype" pitchFamily="18" charset="0"/>
              </a:rPr>
              <a:t>low</a:t>
            </a:r>
            <a:endParaRPr lang="en-GB" sz="3000"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9" name="TextBox 8"/>
          <p:cNvSpPr txBox="1"/>
          <p:nvPr/>
        </p:nvSpPr>
        <p:spPr>
          <a:xfrm>
            <a:off x="1476450" y="6237313"/>
            <a:ext cx="4536504" cy="430887"/>
          </a:xfrm>
          <a:prstGeom prst="rect">
            <a:avLst/>
          </a:prstGeom>
          <a:noFill/>
        </p:spPr>
        <p:txBody>
          <a:bodyPr wrap="square" rtlCol="0">
            <a:spAutoFit/>
          </a:bodyPr>
          <a:lstStyle/>
          <a:p>
            <a:r>
              <a:rPr lang="fr-CH" sz="1100" dirty="0"/>
              <a:t>Note: </a:t>
            </a:r>
            <a:r>
              <a:rPr lang="fr-CH" sz="1100" dirty="0" err="1"/>
              <a:t>Years</a:t>
            </a:r>
            <a:r>
              <a:rPr lang="fr-CH" sz="1100" dirty="0"/>
              <a:t> </a:t>
            </a:r>
            <a:r>
              <a:rPr lang="fr-CH" sz="1100" dirty="0" err="1"/>
              <a:t>indicate</a:t>
            </a:r>
            <a:r>
              <a:rPr lang="fr-CH" sz="1100" dirty="0"/>
              <a:t> </a:t>
            </a:r>
            <a:r>
              <a:rPr lang="fr-CH" sz="1100" dirty="0" err="1"/>
              <a:t>latest</a:t>
            </a:r>
            <a:r>
              <a:rPr lang="fr-CH" sz="1100" dirty="0"/>
              <a:t> data </a:t>
            </a:r>
            <a:r>
              <a:rPr lang="fr-CH" sz="1100" dirty="0" err="1" smtClean="0"/>
              <a:t>available</a:t>
            </a:r>
            <a:r>
              <a:rPr lang="fr-CH" sz="1100" dirty="0" smtClean="0"/>
              <a:t>.</a:t>
            </a:r>
            <a:br>
              <a:rPr lang="fr-CH" sz="1100" dirty="0" smtClean="0"/>
            </a:br>
            <a:r>
              <a:rPr lang="fr-CH" sz="1100" dirty="0" smtClean="0"/>
              <a:t>Source: ILO World Social Protection Report 2014/15, Table B9.</a:t>
            </a:r>
            <a:endParaRPr lang="en-GB" sz="1100" dirty="0"/>
          </a:p>
        </p:txBody>
      </p:sp>
      <p:sp>
        <p:nvSpPr>
          <p:cNvPr id="8" name="Rectangle 7"/>
          <p:cNvSpPr/>
          <p:nvPr/>
        </p:nvSpPr>
        <p:spPr>
          <a:xfrm>
            <a:off x="756370" y="1227832"/>
            <a:ext cx="7776864" cy="461665"/>
          </a:xfrm>
          <a:prstGeom prst="rect">
            <a:avLst/>
          </a:prstGeom>
        </p:spPr>
        <p:txBody>
          <a:bodyPr wrap="square">
            <a:spAutoFit/>
          </a:bodyPr>
          <a:lstStyle/>
          <a:p>
            <a:pPr algn="ctr"/>
            <a:r>
              <a:rPr lang="en-GB" sz="2400" dirty="0" smtClean="0"/>
              <a:t>Share of older persons receiving an old-age pension</a:t>
            </a:r>
          </a:p>
        </p:txBody>
      </p:sp>
      <p:graphicFrame>
        <p:nvGraphicFramePr>
          <p:cNvPr id="10" name="Chart 9"/>
          <p:cNvGraphicFramePr>
            <a:graphicFrameLocks/>
          </p:cNvGraphicFramePr>
          <p:nvPr>
            <p:extLst>
              <p:ext uri="{D42A27DB-BD31-4B8C-83A1-F6EECF244321}">
                <p14:modId xmlns:p14="http://schemas.microsoft.com/office/powerpoint/2010/main" val="3208085038"/>
              </p:ext>
            </p:extLst>
          </p:nvPr>
        </p:nvGraphicFramePr>
        <p:xfrm>
          <a:off x="1188418" y="1689497"/>
          <a:ext cx="6768752" cy="471340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518445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rot="5400000">
            <a:off x="3835481" y="-3898482"/>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3964" y="276058"/>
            <a:ext cx="9166590" cy="1015663"/>
          </a:xfrm>
          <a:prstGeom prst="rect">
            <a:avLst/>
          </a:prstGeom>
          <a:noFill/>
        </p:spPr>
        <p:txBody>
          <a:bodyPr wrap="square" rtlCol="0" anchor="ctr">
            <a:spAutoFit/>
          </a:bodyPr>
          <a:lstStyle/>
          <a:p>
            <a:pPr algn="ctr"/>
            <a:r>
              <a:rPr lang="fr-CH" sz="3000" b="1" dirty="0" err="1" smtClean="0">
                <a:solidFill>
                  <a:schemeClr val="bg1"/>
                </a:solidFill>
                <a:effectLst>
                  <a:outerShdw blurRad="38100" dist="38100" dir="2700000" algn="tl">
                    <a:srgbClr val="000000">
                      <a:alpha val="43137"/>
                    </a:srgbClr>
                  </a:outerShdw>
                </a:effectLst>
                <a:latin typeface="Palatino Linotype" pitchFamily="18" charset="0"/>
              </a:rPr>
              <a:t>Today’s</a:t>
            </a:r>
            <a:r>
              <a:rPr lang="fr-CH" sz="3000" b="1" dirty="0" smtClean="0">
                <a:solidFill>
                  <a:schemeClr val="bg1"/>
                </a:solidFill>
                <a:effectLst>
                  <a:outerShdw blurRad="38100" dist="38100" dir="2700000" algn="tl">
                    <a:srgbClr val="000000">
                      <a:alpha val="43137"/>
                    </a:srgbClr>
                  </a:outerShdw>
                </a:effectLst>
                <a:latin typeface="Palatino Linotype" pitchFamily="18" charset="0"/>
              </a:rPr>
              <a:t> </a:t>
            </a:r>
            <a:r>
              <a:rPr lang="fr-CH" sz="3000" b="1" dirty="0" err="1">
                <a:solidFill>
                  <a:schemeClr val="bg1"/>
                </a:solidFill>
                <a:effectLst>
                  <a:outerShdw blurRad="38100" dist="38100" dir="2700000" algn="tl">
                    <a:srgbClr val="000000">
                      <a:alpha val="43137"/>
                    </a:srgbClr>
                  </a:outerShdw>
                </a:effectLst>
                <a:latin typeface="Palatino Linotype" pitchFamily="18" charset="0"/>
              </a:rPr>
              <a:t>working-age</a:t>
            </a:r>
            <a:r>
              <a:rPr lang="fr-CH" sz="3000" b="1" dirty="0">
                <a:solidFill>
                  <a:schemeClr val="bg1"/>
                </a:solidFill>
                <a:effectLst>
                  <a:outerShdw blurRad="38100" dist="38100" dir="2700000" algn="tl">
                    <a:srgbClr val="000000">
                      <a:alpha val="43137"/>
                    </a:srgbClr>
                  </a:outerShdw>
                </a:effectLst>
                <a:latin typeface="Palatino Linotype" pitchFamily="18" charset="0"/>
              </a:rPr>
              <a:t> </a:t>
            </a:r>
            <a:r>
              <a:rPr lang="fr-CH" sz="3000" b="1" dirty="0" smtClean="0">
                <a:solidFill>
                  <a:schemeClr val="bg1"/>
                </a:solidFill>
                <a:effectLst>
                  <a:outerShdw blurRad="38100" dist="38100" dir="2700000" algn="tl">
                    <a:srgbClr val="000000">
                      <a:alpha val="43137"/>
                    </a:srgbClr>
                  </a:outerShdw>
                </a:effectLst>
                <a:latin typeface="Palatino Linotype" pitchFamily="18" charset="0"/>
              </a:rPr>
              <a:t>population has </a:t>
            </a:r>
            <a:r>
              <a:rPr lang="fr-CH" sz="3000" b="1" dirty="0" err="1" smtClean="0">
                <a:solidFill>
                  <a:schemeClr val="bg1"/>
                </a:solidFill>
                <a:effectLst>
                  <a:outerShdw blurRad="38100" dist="38100" dir="2700000" algn="tl">
                    <a:srgbClr val="000000">
                      <a:alpha val="43137"/>
                    </a:srgbClr>
                  </a:outerShdw>
                </a:effectLst>
                <a:latin typeface="Palatino Linotype" pitchFamily="18" charset="0"/>
              </a:rPr>
              <a:t>limited</a:t>
            </a:r>
            <a:r>
              <a:rPr lang="fr-CH" sz="3000" b="1" dirty="0" smtClean="0">
                <a:solidFill>
                  <a:schemeClr val="bg1"/>
                </a:solidFill>
                <a:effectLst>
                  <a:outerShdw blurRad="38100" dist="38100" dir="2700000" algn="tl">
                    <a:srgbClr val="000000">
                      <a:alpha val="43137"/>
                    </a:srgbClr>
                  </a:outerShdw>
                </a:effectLst>
                <a:latin typeface="Palatino Linotype" pitchFamily="18" charset="0"/>
              </a:rPr>
              <a:t> participation in pension </a:t>
            </a:r>
            <a:r>
              <a:rPr lang="fr-CH" sz="3000" b="1" dirty="0" err="1" smtClean="0">
                <a:solidFill>
                  <a:schemeClr val="bg1"/>
                </a:solidFill>
                <a:effectLst>
                  <a:outerShdw blurRad="38100" dist="38100" dir="2700000" algn="tl">
                    <a:srgbClr val="000000">
                      <a:alpha val="43137"/>
                    </a:srgbClr>
                  </a:outerShdw>
                </a:effectLst>
                <a:latin typeface="Palatino Linotype" pitchFamily="18" charset="0"/>
              </a:rPr>
              <a:t>schemes</a:t>
            </a:r>
            <a:endPar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9" name="TextBox 8"/>
          <p:cNvSpPr txBox="1"/>
          <p:nvPr/>
        </p:nvSpPr>
        <p:spPr>
          <a:xfrm>
            <a:off x="1188418" y="5897158"/>
            <a:ext cx="6120680" cy="938719"/>
          </a:xfrm>
          <a:prstGeom prst="rect">
            <a:avLst/>
          </a:prstGeom>
          <a:noFill/>
        </p:spPr>
        <p:txBody>
          <a:bodyPr wrap="square" rtlCol="0">
            <a:spAutoFit/>
          </a:bodyPr>
          <a:lstStyle/>
          <a:p>
            <a:r>
              <a:rPr lang="fr-CH" sz="1100" dirty="0"/>
              <a:t>Note: </a:t>
            </a:r>
            <a:r>
              <a:rPr lang="fr-CH" sz="1100" dirty="0" err="1"/>
              <a:t>Years</a:t>
            </a:r>
            <a:r>
              <a:rPr lang="fr-CH" sz="1100" dirty="0"/>
              <a:t> </a:t>
            </a:r>
            <a:r>
              <a:rPr lang="fr-CH" sz="1100" dirty="0" err="1"/>
              <a:t>indicate</a:t>
            </a:r>
            <a:r>
              <a:rPr lang="fr-CH" sz="1100" dirty="0"/>
              <a:t> </a:t>
            </a:r>
            <a:r>
              <a:rPr lang="fr-CH" sz="1100" dirty="0" err="1"/>
              <a:t>latest</a:t>
            </a:r>
            <a:r>
              <a:rPr lang="fr-CH" sz="1100" dirty="0"/>
              <a:t> data </a:t>
            </a:r>
            <a:r>
              <a:rPr lang="fr-CH" sz="1100" dirty="0" err="1" smtClean="0"/>
              <a:t>available</a:t>
            </a:r>
            <a:r>
              <a:rPr lang="fr-CH" sz="1100" dirty="0" smtClean="0"/>
              <a:t>.</a:t>
            </a:r>
          </a:p>
          <a:p>
            <a:r>
              <a:rPr lang="fr-CH" sz="1100" dirty="0" smtClean="0"/>
              <a:t>Source: </a:t>
            </a:r>
            <a:r>
              <a:rPr lang="fr-CH" sz="1100" dirty="0"/>
              <a:t>World Social Protection Report 2014/15, </a:t>
            </a:r>
            <a:r>
              <a:rPr lang="fr-CH" sz="1100" dirty="0" err="1"/>
              <a:t>updated</a:t>
            </a:r>
            <a:r>
              <a:rPr lang="fr-CH" sz="1100" dirty="0"/>
              <a:t> </a:t>
            </a:r>
            <a:r>
              <a:rPr lang="fr-CH" sz="1100" dirty="0" err="1"/>
              <a:t>based</a:t>
            </a:r>
            <a:r>
              <a:rPr lang="fr-CH" sz="1100" dirty="0"/>
              <a:t> on </a:t>
            </a:r>
            <a:r>
              <a:rPr lang="fr-CH" sz="1100" dirty="0" smtClean="0"/>
              <a:t>l</a:t>
            </a:r>
            <a:r>
              <a:rPr lang="en-GB" sz="1100" dirty="0" err="1" smtClean="0"/>
              <a:t>abour</a:t>
            </a:r>
            <a:r>
              <a:rPr lang="en-GB" sz="1100" dirty="0" smtClean="0"/>
              <a:t> </a:t>
            </a:r>
            <a:r>
              <a:rPr lang="en-GB" sz="1100" dirty="0"/>
              <a:t>force or household survey data for Brazil, India, and South Africa; Statistical Yearbook and estimates based on CHIP </a:t>
            </a:r>
            <a:r>
              <a:rPr lang="en-GB" sz="1100" dirty="0" err="1"/>
              <a:t>microdata</a:t>
            </a:r>
            <a:r>
              <a:rPr lang="en-GB" sz="1100" dirty="0"/>
              <a:t> for China; and administrative data from the ILO Social Security Inquiry and Interstate Committee of the Commonwealth of Independent States for the Russian Federation</a:t>
            </a:r>
            <a:r>
              <a:rPr lang="en-GB" sz="1100" dirty="0" smtClean="0"/>
              <a:t>.</a:t>
            </a:r>
          </a:p>
        </p:txBody>
      </p:sp>
      <p:sp>
        <p:nvSpPr>
          <p:cNvPr id="8" name="Rectangle 7"/>
          <p:cNvSpPr/>
          <p:nvPr/>
        </p:nvSpPr>
        <p:spPr>
          <a:xfrm>
            <a:off x="1260426" y="1484784"/>
            <a:ext cx="6373306" cy="830997"/>
          </a:xfrm>
          <a:prstGeom prst="rect">
            <a:avLst/>
          </a:prstGeom>
        </p:spPr>
        <p:txBody>
          <a:bodyPr wrap="square">
            <a:spAutoFit/>
          </a:bodyPr>
          <a:lstStyle/>
          <a:p>
            <a:pPr algn="ctr"/>
            <a:r>
              <a:rPr lang="en-GB" sz="2400" dirty="0" smtClean="0"/>
              <a:t>Share of the working-age population </a:t>
            </a:r>
            <a:br>
              <a:rPr lang="en-GB" sz="2400" dirty="0" smtClean="0"/>
            </a:br>
            <a:r>
              <a:rPr lang="en-GB" sz="2400" dirty="0" smtClean="0"/>
              <a:t>contributing to an old-age pension scheme</a:t>
            </a:r>
            <a:endParaRPr lang="en-GB" sz="2400" dirty="0"/>
          </a:p>
        </p:txBody>
      </p:sp>
      <p:graphicFrame>
        <p:nvGraphicFramePr>
          <p:cNvPr id="10" name="Chart 9"/>
          <p:cNvGraphicFramePr>
            <a:graphicFrameLocks/>
          </p:cNvGraphicFramePr>
          <p:nvPr>
            <p:extLst>
              <p:ext uri="{D42A27DB-BD31-4B8C-83A1-F6EECF244321}">
                <p14:modId xmlns:p14="http://schemas.microsoft.com/office/powerpoint/2010/main" val="3837103815"/>
              </p:ext>
            </p:extLst>
          </p:nvPr>
        </p:nvGraphicFramePr>
        <p:xfrm>
          <a:off x="576350" y="2204864"/>
          <a:ext cx="7344816" cy="40556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46995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rot="5400000">
            <a:off x="3852000" y="-3852000"/>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1620466" y="212168"/>
            <a:ext cx="5904656" cy="1015663"/>
          </a:xfrm>
          <a:prstGeom prst="rect">
            <a:avLst/>
          </a:prstGeom>
          <a:noFill/>
        </p:spPr>
        <p:txBody>
          <a:bodyPr wrap="square" rtlCol="0" anchor="ctr">
            <a:spAutoFit/>
          </a:bodyPr>
          <a:lstStyle/>
          <a:p>
            <a:pPr algn="ctr"/>
            <a:r>
              <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rPr>
              <a:t>GDP per capita </a:t>
            </a: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 average </a:t>
            </a:r>
            <a:r>
              <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rPr>
              <a:t>annual growth rates 1980-2013 (%)</a:t>
            </a:r>
          </a:p>
        </p:txBody>
      </p:sp>
      <p:sp>
        <p:nvSpPr>
          <p:cNvPr id="9" name="TextBox 8"/>
          <p:cNvSpPr txBox="1"/>
          <p:nvPr/>
        </p:nvSpPr>
        <p:spPr>
          <a:xfrm>
            <a:off x="1620466" y="5805264"/>
            <a:ext cx="6394768" cy="461665"/>
          </a:xfrm>
          <a:prstGeom prst="rect">
            <a:avLst/>
          </a:prstGeom>
          <a:noFill/>
        </p:spPr>
        <p:txBody>
          <a:bodyPr wrap="square" rtlCol="0">
            <a:spAutoFit/>
          </a:bodyPr>
          <a:lstStyle/>
          <a:p>
            <a:r>
              <a:rPr lang="fr-CH" sz="1200" dirty="0"/>
              <a:t>Note: </a:t>
            </a:r>
            <a:r>
              <a:rPr lang="en-GB" sz="1200" dirty="0"/>
              <a:t>The average annual growth rate of Russian Federation is calculated between 1989 and 2013. </a:t>
            </a:r>
            <a:endParaRPr lang="fr-CH" sz="1200" dirty="0"/>
          </a:p>
          <a:p>
            <a:r>
              <a:rPr lang="fr-CH" sz="1200" dirty="0"/>
              <a:t>Source: </a:t>
            </a:r>
            <a:r>
              <a:rPr lang="en-GB" sz="1200" dirty="0"/>
              <a:t>ILO calculations based on World Bank, World Development Indicators.</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15776" y="2348880"/>
            <a:ext cx="6025370" cy="3131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86384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rot="5400000">
            <a:off x="3852000" y="-3852000"/>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0" y="27502"/>
            <a:ext cx="9144000" cy="1384995"/>
          </a:xfrm>
          <a:prstGeom prst="rect">
            <a:avLst/>
          </a:prstGeom>
          <a:noFill/>
        </p:spPr>
        <p:txBody>
          <a:bodyPr wrap="square" rtlCol="0" anchor="ctr">
            <a:spAutoFit/>
          </a:bodyPr>
          <a:lstStyle/>
          <a:p>
            <a:pPr algn="ctr"/>
            <a:r>
              <a:rPr lang="en-GB" sz="2800" b="1" dirty="0">
                <a:solidFill>
                  <a:schemeClr val="bg1"/>
                </a:solidFill>
                <a:effectLst>
                  <a:outerShdw blurRad="38100" dist="38100" dir="2700000" algn="tl">
                    <a:srgbClr val="000000">
                      <a:alpha val="43137"/>
                    </a:srgbClr>
                  </a:outerShdw>
                </a:effectLst>
                <a:latin typeface="Palatino Linotype" panose="02040502050505030304" pitchFamily="18" charset="0"/>
              </a:rPr>
              <a:t>GDP per capita and public social protection expenditure per capita </a:t>
            </a:r>
            <a:endParaRPr lang="en-GB" sz="2800" b="1" dirty="0" smtClean="0">
              <a:solidFill>
                <a:schemeClr val="bg1"/>
              </a:solidFill>
              <a:effectLst>
                <a:outerShdw blurRad="38100" dist="38100" dir="2700000" algn="tl">
                  <a:srgbClr val="000000">
                    <a:alpha val="43137"/>
                  </a:srgbClr>
                </a:outerShdw>
              </a:effectLst>
              <a:latin typeface="Palatino Linotype" panose="02040502050505030304" pitchFamily="18" charset="0"/>
            </a:endParaRPr>
          </a:p>
          <a:p>
            <a:pPr algn="ctr"/>
            <a:r>
              <a:rPr lang="en-GB" sz="28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a:t>
            </a:r>
            <a:r>
              <a:rPr lang="en-GB" sz="2800" b="1" dirty="0">
                <a:solidFill>
                  <a:schemeClr val="bg1"/>
                </a:solidFill>
                <a:effectLst>
                  <a:outerShdw blurRad="38100" dist="38100" dir="2700000" algn="tl">
                    <a:srgbClr val="000000">
                      <a:alpha val="43137"/>
                    </a:srgbClr>
                  </a:outerShdw>
                </a:effectLst>
                <a:latin typeface="Palatino Linotype" panose="02040502050505030304" pitchFamily="18" charset="0"/>
              </a:rPr>
              <a:t>USD constant;  1995, 2000, 2005, 2011)</a:t>
            </a:r>
          </a:p>
        </p:txBody>
      </p:sp>
      <p:sp>
        <p:nvSpPr>
          <p:cNvPr id="9" name="TextBox 8"/>
          <p:cNvSpPr txBox="1"/>
          <p:nvPr/>
        </p:nvSpPr>
        <p:spPr>
          <a:xfrm>
            <a:off x="1620466" y="5805264"/>
            <a:ext cx="5904656" cy="646331"/>
          </a:xfrm>
          <a:prstGeom prst="rect">
            <a:avLst/>
          </a:prstGeom>
          <a:noFill/>
        </p:spPr>
        <p:txBody>
          <a:bodyPr wrap="square" rtlCol="0">
            <a:spAutoFit/>
          </a:bodyPr>
          <a:lstStyle/>
          <a:p>
            <a:r>
              <a:rPr lang="en-GB" sz="1200" dirty="0"/>
              <a:t>Note: Brazil data 2010 instead of 2011</a:t>
            </a:r>
          </a:p>
          <a:p>
            <a:r>
              <a:rPr lang="en-GB" sz="1200" dirty="0"/>
              <a:t>Source: ILO social protection data based on IMF Government finances statistics; </a:t>
            </a:r>
            <a:r>
              <a:rPr lang="en-GB" sz="1200" dirty="0" err="1"/>
              <a:t>CEPALStat</a:t>
            </a:r>
            <a:r>
              <a:rPr lang="en-GB" sz="1200" dirty="0"/>
              <a:t> and World Bank, World development indicators 2015.</a:t>
            </a:r>
          </a:p>
        </p:txBody>
      </p:sp>
      <p:pic>
        <p:nvPicPr>
          <p:cNvPr id="8" name="Content Placeholder 7"/>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19250" y="1988840"/>
            <a:ext cx="6121896" cy="3168351"/>
          </a:xfrm>
          <a:prstGeom prst="rect">
            <a:avLst/>
          </a:prstGeom>
          <a:noFill/>
        </p:spPr>
      </p:pic>
    </p:spTree>
    <p:extLst>
      <p:ext uri="{BB962C8B-B14F-4D97-AF65-F5344CB8AC3E}">
        <p14:creationId xmlns:p14="http://schemas.microsoft.com/office/powerpoint/2010/main" val="41309537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5400000">
            <a:off x="3852000" y="-3852000"/>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0" y="212168"/>
            <a:ext cx="9145588" cy="1015663"/>
          </a:xfrm>
          <a:prstGeom prst="rect">
            <a:avLst/>
          </a:prstGeom>
          <a:noFill/>
        </p:spPr>
        <p:txBody>
          <a:bodyPr wrap="square" rtlCol="0" anchor="ctr">
            <a:spAutoFit/>
          </a:bodyPr>
          <a:lstStyle/>
          <a:p>
            <a:pPr algn="ct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Policy objectives </a:t>
            </a:r>
            <a:b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b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and required actions</a:t>
            </a:r>
            <a:endPar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5" name="TextBox 4"/>
          <p:cNvSpPr txBox="1"/>
          <p:nvPr/>
        </p:nvSpPr>
        <p:spPr>
          <a:xfrm>
            <a:off x="71214" y="1844824"/>
            <a:ext cx="9001572" cy="3647152"/>
          </a:xfrm>
          <a:prstGeom prst="rect">
            <a:avLst/>
          </a:prstGeom>
          <a:noFill/>
        </p:spPr>
        <p:txBody>
          <a:bodyPr wrap="square" rtlCol="0">
            <a:spAutoFit/>
          </a:bodyPr>
          <a:lstStyle/>
          <a:p>
            <a:pPr>
              <a:spcBef>
                <a:spcPts val="600"/>
              </a:spcBef>
              <a:spcAft>
                <a:spcPts val="1600"/>
              </a:spcAft>
              <a:buFont typeface="Wingdings" charset="2"/>
              <a:buChar char="§"/>
            </a:pPr>
            <a:r>
              <a:rPr lang="fr-CH" sz="2200" dirty="0" smtClean="0"/>
              <a:t> </a:t>
            </a:r>
            <a:r>
              <a:rPr lang="fr-CH" sz="2200" dirty="0" err="1" smtClean="0"/>
              <a:t>Extend</a:t>
            </a:r>
            <a:r>
              <a:rPr lang="fr-CH" sz="2200" dirty="0" smtClean="0"/>
              <a:t> social </a:t>
            </a:r>
            <a:r>
              <a:rPr lang="fr-CH" sz="2200" dirty="0"/>
              <a:t>protection </a:t>
            </a:r>
            <a:r>
              <a:rPr lang="fr-CH" sz="2200" dirty="0" err="1"/>
              <a:t>coverage</a:t>
            </a:r>
            <a:r>
              <a:rPr lang="fr-CH" sz="2200" dirty="0"/>
              <a:t> </a:t>
            </a:r>
            <a:r>
              <a:rPr lang="fr-CH" sz="2200" dirty="0" err="1" smtClean="0"/>
              <a:t>towards</a:t>
            </a:r>
            <a:r>
              <a:rPr lang="fr-CH" sz="2200" dirty="0" smtClean="0"/>
              <a:t> </a:t>
            </a:r>
            <a:r>
              <a:rPr lang="fr-CH" sz="2200" dirty="0" err="1" smtClean="0"/>
              <a:t>universal</a:t>
            </a:r>
            <a:r>
              <a:rPr lang="fr-CH" sz="2200" dirty="0" smtClean="0"/>
              <a:t> </a:t>
            </a:r>
            <a:r>
              <a:rPr lang="fr-CH" sz="2200" dirty="0" err="1" smtClean="0"/>
              <a:t>coverage</a:t>
            </a:r>
            <a:r>
              <a:rPr lang="fr-CH" sz="2200" dirty="0" smtClean="0"/>
              <a:t> and </a:t>
            </a:r>
            <a:r>
              <a:rPr lang="fr-CH" sz="2200" dirty="0" err="1" smtClean="0"/>
              <a:t>build</a:t>
            </a:r>
            <a:r>
              <a:rPr lang="fr-CH" sz="2200" dirty="0" smtClean="0"/>
              <a:t> </a:t>
            </a:r>
            <a:r>
              <a:rPr lang="fr-CH" sz="2200" dirty="0" err="1"/>
              <a:t>nationally-defined</a:t>
            </a:r>
            <a:r>
              <a:rPr lang="fr-CH" sz="2200" dirty="0"/>
              <a:t> social protection </a:t>
            </a:r>
            <a:r>
              <a:rPr lang="fr-CH" sz="2200" dirty="0" err="1"/>
              <a:t>floors</a:t>
            </a:r>
            <a:endParaRPr lang="fr-CH" sz="2200" dirty="0" smtClean="0"/>
          </a:p>
          <a:p>
            <a:pPr>
              <a:spcBef>
                <a:spcPts val="600"/>
              </a:spcBef>
              <a:spcAft>
                <a:spcPts val="1600"/>
              </a:spcAft>
              <a:buFont typeface="Wingdings" charset="2"/>
              <a:buChar char="§"/>
            </a:pPr>
            <a:r>
              <a:rPr lang="fr-CH" sz="2200" dirty="0" smtClean="0"/>
              <a:t> </a:t>
            </a:r>
            <a:r>
              <a:rPr lang="fr-CH" sz="2200" dirty="0" err="1" smtClean="0"/>
              <a:t>Improve</a:t>
            </a:r>
            <a:r>
              <a:rPr lang="fr-CH" sz="2200" dirty="0" smtClean="0"/>
              <a:t> the </a:t>
            </a:r>
            <a:r>
              <a:rPr lang="fr-CH" sz="2200" dirty="0" err="1" smtClean="0"/>
              <a:t>adequacy</a:t>
            </a:r>
            <a:r>
              <a:rPr lang="fr-CH" sz="2200" dirty="0" smtClean="0"/>
              <a:t> of social protection </a:t>
            </a:r>
            <a:r>
              <a:rPr lang="fr-CH" sz="2200" dirty="0" err="1" smtClean="0"/>
              <a:t>benefits</a:t>
            </a:r>
            <a:r>
              <a:rPr lang="fr-CH" sz="2200" dirty="0" smtClean="0"/>
              <a:t> to </a:t>
            </a:r>
            <a:r>
              <a:rPr lang="fr-CH" sz="2200" dirty="0" err="1" smtClean="0"/>
              <a:t>provide</a:t>
            </a:r>
            <a:r>
              <a:rPr lang="fr-CH" sz="2200" dirty="0" smtClean="0"/>
              <a:t> </a:t>
            </a:r>
            <a:r>
              <a:rPr lang="fr-CH" sz="2200" dirty="0" err="1" smtClean="0"/>
              <a:t>meaningful</a:t>
            </a:r>
            <a:r>
              <a:rPr lang="fr-CH" sz="2200" dirty="0" smtClean="0"/>
              <a:t> protection for the population</a:t>
            </a:r>
          </a:p>
          <a:p>
            <a:pPr>
              <a:spcBef>
                <a:spcPts val="600"/>
              </a:spcBef>
              <a:spcAft>
                <a:spcPts val="1600"/>
              </a:spcAft>
              <a:buFont typeface="Wingdings" charset="2"/>
              <a:buChar char="§"/>
            </a:pPr>
            <a:r>
              <a:rPr lang="fr-CH" sz="2200" dirty="0" smtClean="0"/>
              <a:t> </a:t>
            </a:r>
            <a:r>
              <a:rPr lang="fr-CH" sz="2200" dirty="0" err="1" smtClean="0"/>
              <a:t>Strengthen</a:t>
            </a:r>
            <a:r>
              <a:rPr lang="fr-CH" sz="2200" dirty="0" smtClean="0"/>
              <a:t> coordination </a:t>
            </a:r>
            <a:r>
              <a:rPr lang="fr-CH" sz="2200" dirty="0" err="1" smtClean="0"/>
              <a:t>between</a:t>
            </a:r>
            <a:r>
              <a:rPr lang="fr-CH" sz="2200" dirty="0" smtClean="0"/>
              <a:t> </a:t>
            </a:r>
            <a:r>
              <a:rPr lang="fr-CH" sz="2200" dirty="0" err="1" smtClean="0"/>
              <a:t>employment</a:t>
            </a:r>
            <a:r>
              <a:rPr lang="fr-CH" sz="2200" dirty="0" smtClean="0"/>
              <a:t> </a:t>
            </a:r>
            <a:r>
              <a:rPr lang="fr-CH" sz="2200" dirty="0" err="1" smtClean="0"/>
              <a:t>policies</a:t>
            </a:r>
            <a:r>
              <a:rPr lang="fr-CH" sz="2200" dirty="0" smtClean="0"/>
              <a:t> and social protection </a:t>
            </a:r>
            <a:r>
              <a:rPr lang="fr-CH" sz="2200" dirty="0" err="1" smtClean="0"/>
              <a:t>policies</a:t>
            </a:r>
            <a:endParaRPr lang="fr-CH" sz="2200" dirty="0" smtClean="0"/>
          </a:p>
          <a:p>
            <a:pPr>
              <a:spcBef>
                <a:spcPts val="600"/>
              </a:spcBef>
              <a:spcAft>
                <a:spcPts val="1600"/>
              </a:spcAft>
              <a:buFont typeface="Wingdings" charset="2"/>
              <a:buChar char="§"/>
            </a:pPr>
            <a:r>
              <a:rPr lang="fr-CH" sz="2200" dirty="0"/>
              <a:t> </a:t>
            </a:r>
            <a:r>
              <a:rPr lang="fr-CH" sz="2200" dirty="0" smtClean="0"/>
              <a:t>Exchange good practices and </a:t>
            </a:r>
            <a:r>
              <a:rPr lang="fr-CH" sz="2200" dirty="0" err="1" smtClean="0"/>
              <a:t>experiences</a:t>
            </a:r>
            <a:r>
              <a:rPr lang="fr-CH" sz="2200" dirty="0" smtClean="0"/>
              <a:t> in </a:t>
            </a:r>
            <a:r>
              <a:rPr lang="fr-CH" sz="2200" dirty="0" err="1" smtClean="0"/>
              <a:t>designing</a:t>
            </a:r>
            <a:r>
              <a:rPr lang="fr-CH" sz="2200" dirty="0" smtClean="0"/>
              <a:t> social protection </a:t>
            </a:r>
            <a:r>
              <a:rPr lang="fr-CH" sz="2200" dirty="0" err="1" smtClean="0"/>
              <a:t>policies</a:t>
            </a:r>
            <a:r>
              <a:rPr lang="fr-CH" sz="2200" dirty="0" smtClean="0"/>
              <a:t> to </a:t>
            </a:r>
            <a:r>
              <a:rPr lang="fr-CH" sz="2200" dirty="0" err="1" smtClean="0"/>
              <a:t>foster</a:t>
            </a:r>
            <a:r>
              <a:rPr lang="fr-CH" sz="2200" dirty="0" smtClean="0"/>
              <a:t> transition </a:t>
            </a:r>
            <a:r>
              <a:rPr lang="fr-CH" sz="2200" dirty="0" err="1" smtClean="0"/>
              <a:t>from</a:t>
            </a:r>
            <a:r>
              <a:rPr lang="fr-CH" sz="2200" dirty="0" smtClean="0"/>
              <a:t> the </a:t>
            </a:r>
            <a:r>
              <a:rPr lang="fr-CH" sz="2200" dirty="0" err="1" smtClean="0"/>
              <a:t>informal</a:t>
            </a:r>
            <a:r>
              <a:rPr lang="fr-CH" sz="2200" dirty="0" smtClean="0"/>
              <a:t> to the </a:t>
            </a:r>
            <a:r>
              <a:rPr lang="fr-CH" sz="2200" dirty="0" err="1" smtClean="0"/>
              <a:t>formal</a:t>
            </a:r>
            <a:r>
              <a:rPr lang="fr-CH" sz="2200" dirty="0" smtClean="0"/>
              <a:t> economy </a:t>
            </a:r>
            <a:endParaRPr lang="en-GB" sz="2200" dirty="0"/>
          </a:p>
        </p:txBody>
      </p:sp>
    </p:spTree>
    <p:extLst>
      <p:ext uri="{BB962C8B-B14F-4D97-AF65-F5344CB8AC3E}">
        <p14:creationId xmlns:p14="http://schemas.microsoft.com/office/powerpoint/2010/main" val="17207944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24322" y="116633"/>
            <a:ext cx="8568952" cy="1440160"/>
          </a:xfrm>
          <a:prstGeom prst="rect">
            <a:avLst/>
          </a:prstGeom>
        </p:spPr>
        <p:txBody>
          <a:bodyPr vert="horz" anchor="b">
            <a:normAutofit/>
            <a:scene3d>
              <a:camera prst="orthographicFront"/>
              <a:lightRig rig="soft" dir="t"/>
            </a:scene3d>
            <a:sp3d prstMaterial="softEdge">
              <a:bevelT w="25400" h="25400"/>
            </a:sp3d>
          </a:bodyPr>
          <a:lstStyle>
            <a:lvl1pPr algn="r" rtl="0" eaLnBrk="0" fontAlgn="base" hangingPunct="0">
              <a:spcBef>
                <a:spcPct val="0"/>
              </a:spcBef>
              <a:spcAft>
                <a:spcPct val="0"/>
              </a:spcAft>
              <a:defRPr sz="48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l" eaLnBrk="1" fontAlgn="auto" hangingPunct="1">
              <a:spcAft>
                <a:spcPts val="0"/>
              </a:spcAft>
              <a:defRPr/>
            </a:pPr>
            <a:r>
              <a:rPr lang="en-GB" sz="3200" dirty="0" smtClean="0">
                <a:solidFill>
                  <a:srgbClr val="1F497D"/>
                </a:solidFill>
                <a:effectLst/>
                <a:latin typeface="Palatino Linotype" panose="02040502050505030304" pitchFamily="18" charset="0"/>
              </a:rPr>
              <a:t>BRICS </a:t>
            </a:r>
            <a:r>
              <a:rPr lang="en-GB" sz="3200" dirty="0">
                <a:solidFill>
                  <a:srgbClr val="1F497D"/>
                </a:solidFill>
                <a:effectLst/>
                <a:latin typeface="Palatino Linotype" panose="02040502050505030304" pitchFamily="18" charset="0"/>
              </a:rPr>
              <a:t>2016</a:t>
            </a:r>
          </a:p>
          <a:p>
            <a:pPr algn="l" eaLnBrk="1" fontAlgn="auto" hangingPunct="1">
              <a:spcAft>
                <a:spcPts val="0"/>
              </a:spcAft>
              <a:defRPr/>
            </a:pPr>
            <a:r>
              <a:rPr lang="en-GB" sz="3200" dirty="0" smtClean="0">
                <a:solidFill>
                  <a:srgbClr val="1F497D"/>
                </a:solidFill>
                <a:effectLst/>
                <a:latin typeface="Palatino Linotype" panose="02040502050505030304" pitchFamily="18" charset="0"/>
              </a:rPr>
              <a:t>Labour and Employment Ministerial</a:t>
            </a:r>
          </a:p>
        </p:txBody>
      </p:sp>
      <p:sp>
        <p:nvSpPr>
          <p:cNvPr id="6" name="Title 1"/>
          <p:cNvSpPr txBox="1">
            <a:spLocks/>
          </p:cNvSpPr>
          <p:nvPr/>
        </p:nvSpPr>
        <p:spPr>
          <a:xfrm>
            <a:off x="180306" y="1556792"/>
            <a:ext cx="9019803" cy="3229521"/>
          </a:xfrm>
          <a:prstGeom prst="rect">
            <a:avLst/>
          </a:prstGeom>
        </p:spPr>
        <p:txBody>
          <a:bodyPr vert="horz" anchor="b">
            <a:normAutofit/>
            <a:scene3d>
              <a:camera prst="orthographicFront"/>
              <a:lightRig rig="soft" dir="t"/>
            </a:scene3d>
            <a:sp3d prstMaterial="softEdge">
              <a:bevelT w="25400" h="25400"/>
            </a:sp3d>
          </a:bodyPr>
          <a:lstStyle>
            <a:lvl1pPr algn="r" rtl="0" eaLnBrk="0" fontAlgn="base" hangingPunct="0">
              <a:spcBef>
                <a:spcPct val="0"/>
              </a:spcBef>
              <a:spcAft>
                <a:spcPct val="0"/>
              </a:spcAft>
              <a:defRPr sz="48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l" eaLnBrk="1" fontAlgn="auto" hangingPunct="1">
              <a:spcAft>
                <a:spcPts val="0"/>
              </a:spcAft>
              <a:defRPr/>
            </a:pPr>
            <a:r>
              <a:rPr lang="en-GB" sz="3600" dirty="0" smtClean="0">
                <a:effectLst/>
                <a:latin typeface="Palatino Linotype" panose="02040502050505030304" pitchFamily="18" charset="0"/>
              </a:rPr>
              <a:t>Quality Employment, Employability and Decent Work: </a:t>
            </a:r>
            <a:r>
              <a:rPr lang="en-GB" sz="3600" dirty="0">
                <a:effectLst/>
                <a:latin typeface="Palatino Linotype" panose="02040502050505030304" pitchFamily="18" charset="0"/>
              </a:rPr>
              <a:t> </a:t>
            </a:r>
            <a:r>
              <a:rPr lang="en-GB" sz="3600" dirty="0" smtClean="0">
                <a:effectLst/>
                <a:latin typeface="Palatino Linotype" panose="02040502050505030304" pitchFamily="18" charset="0"/>
              </a:rPr>
              <a:t>Policy objectives and required acti</a:t>
            </a:r>
            <a:r>
              <a:rPr lang="en-GB" sz="3200" dirty="0" smtClean="0">
                <a:effectLst/>
                <a:latin typeface="Palatino Linotype" panose="02040502050505030304" pitchFamily="18" charset="0"/>
              </a:rPr>
              <a:t>ons</a:t>
            </a:r>
          </a:p>
        </p:txBody>
      </p:sp>
      <p:sp>
        <p:nvSpPr>
          <p:cNvPr id="9" name="Title 1"/>
          <p:cNvSpPr txBox="1">
            <a:spLocks/>
          </p:cNvSpPr>
          <p:nvPr/>
        </p:nvSpPr>
        <p:spPr>
          <a:xfrm>
            <a:off x="482268" y="4786313"/>
            <a:ext cx="5193862" cy="1457052"/>
          </a:xfrm>
          <a:prstGeom prst="rect">
            <a:avLst/>
          </a:prstGeom>
        </p:spPr>
        <p:txBody>
          <a:bodyPr vert="horz" anchor="b">
            <a:normAutofit/>
            <a:scene3d>
              <a:camera prst="orthographicFront"/>
              <a:lightRig rig="soft" dir="t"/>
            </a:scene3d>
            <a:sp3d prstMaterial="softEdge">
              <a:bevelT w="25400" h="25400"/>
            </a:sp3d>
          </a:bodyPr>
          <a:lstStyle>
            <a:lvl1pPr algn="r" rtl="0" eaLnBrk="0" fontAlgn="base" hangingPunct="0">
              <a:spcBef>
                <a:spcPct val="0"/>
              </a:spcBef>
              <a:spcAft>
                <a:spcPct val="0"/>
              </a:spcAft>
              <a:defRPr sz="48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l" eaLnBrk="1" fontAlgn="auto" hangingPunct="1">
              <a:spcAft>
                <a:spcPts val="0"/>
              </a:spcAft>
              <a:defRPr/>
            </a:pPr>
            <a:r>
              <a:rPr lang="fr-CH" sz="2000" dirty="0" smtClean="0">
                <a:solidFill>
                  <a:srgbClr val="1F497D"/>
                </a:solidFill>
                <a:effectLst/>
                <a:latin typeface="Palatino Linotype" panose="02040502050505030304" pitchFamily="18" charset="0"/>
              </a:rPr>
              <a:t>Guy </a:t>
            </a:r>
            <a:r>
              <a:rPr lang="fr-CH" sz="2000" dirty="0" err="1" smtClean="0">
                <a:solidFill>
                  <a:srgbClr val="1F497D"/>
                </a:solidFill>
                <a:effectLst/>
                <a:latin typeface="Palatino Linotype" panose="02040502050505030304" pitchFamily="18" charset="0"/>
              </a:rPr>
              <a:t>Ryder</a:t>
            </a:r>
            <a:r>
              <a:rPr lang="fr-CH" sz="2000" dirty="0" smtClean="0">
                <a:solidFill>
                  <a:srgbClr val="1F497D"/>
                </a:solidFill>
                <a:effectLst/>
                <a:latin typeface="Palatino Linotype" panose="02040502050505030304" pitchFamily="18" charset="0"/>
              </a:rPr>
              <a:t>, </a:t>
            </a:r>
            <a:r>
              <a:rPr lang="fr-CH" sz="2000" dirty="0" err="1" smtClean="0">
                <a:solidFill>
                  <a:srgbClr val="1F497D"/>
                </a:solidFill>
                <a:effectLst/>
                <a:latin typeface="Palatino Linotype" panose="02040502050505030304" pitchFamily="18" charset="0"/>
              </a:rPr>
              <a:t>Director</a:t>
            </a:r>
            <a:r>
              <a:rPr lang="fr-CH" sz="2000" dirty="0" smtClean="0">
                <a:solidFill>
                  <a:srgbClr val="1F497D"/>
                </a:solidFill>
                <a:effectLst/>
                <a:latin typeface="Palatino Linotype" panose="02040502050505030304" pitchFamily="18" charset="0"/>
              </a:rPr>
              <a:t> General</a:t>
            </a:r>
          </a:p>
          <a:p>
            <a:pPr algn="l" eaLnBrk="1" fontAlgn="auto" hangingPunct="1">
              <a:spcAft>
                <a:spcPts val="0"/>
              </a:spcAft>
              <a:defRPr/>
            </a:pPr>
            <a:r>
              <a:rPr lang="fr-CH" sz="2000" dirty="0" smtClean="0">
                <a:solidFill>
                  <a:srgbClr val="1F497D"/>
                </a:solidFill>
                <a:effectLst/>
                <a:latin typeface="Palatino Linotype" panose="02040502050505030304" pitchFamily="18" charset="0"/>
              </a:rPr>
              <a:t>International </a:t>
            </a:r>
            <a:r>
              <a:rPr lang="fr-CH" sz="2000" dirty="0">
                <a:solidFill>
                  <a:srgbClr val="1F497D"/>
                </a:solidFill>
                <a:effectLst/>
                <a:latin typeface="Palatino Linotype" panose="02040502050505030304" pitchFamily="18" charset="0"/>
              </a:rPr>
              <a:t>Labour  </a:t>
            </a:r>
            <a:r>
              <a:rPr lang="en-GB" sz="2000" dirty="0">
                <a:solidFill>
                  <a:srgbClr val="1F497D"/>
                </a:solidFill>
                <a:effectLst/>
                <a:latin typeface="Palatino Linotype" panose="02040502050505030304" pitchFamily="18" charset="0"/>
              </a:rPr>
              <a:t>Organization</a:t>
            </a:r>
          </a:p>
          <a:p>
            <a:pPr algn="l" eaLnBrk="1" fontAlgn="auto" hangingPunct="1">
              <a:spcAft>
                <a:spcPts val="0"/>
              </a:spcAft>
              <a:defRPr/>
            </a:pPr>
            <a:r>
              <a:rPr lang="en-GB" sz="2000" dirty="0" smtClean="0">
                <a:solidFill>
                  <a:srgbClr val="1F497D"/>
                </a:solidFill>
                <a:effectLst/>
                <a:latin typeface="Palatino Linotype" panose="02040502050505030304" pitchFamily="18" charset="0"/>
              </a:rPr>
              <a:t>25 </a:t>
            </a:r>
            <a:r>
              <a:rPr lang="en-GB" sz="2000" dirty="0">
                <a:solidFill>
                  <a:srgbClr val="1F497D"/>
                </a:solidFill>
                <a:effectLst/>
                <a:latin typeface="Palatino Linotype" panose="02040502050505030304" pitchFamily="18" charset="0"/>
              </a:rPr>
              <a:t>January 2016 </a:t>
            </a:r>
          </a:p>
        </p:txBody>
      </p:sp>
      <p:pic>
        <p:nvPicPr>
          <p:cNvPr id="10" name="Image 3" descr="EFS-ILO-org-V3-Blue.tif"/>
          <p:cNvPicPr>
            <a:picLocks noChangeAspect="1"/>
          </p:cNvPicPr>
          <p:nvPr/>
        </p:nvPicPr>
        <p:blipFill>
          <a:blip r:embed="rId2">
            <a:lum bright="40000"/>
            <a:extLst>
              <a:ext uri="{28A0092B-C50C-407E-A947-70E740481C1C}">
                <a14:useLocalDpi xmlns:a14="http://schemas.microsoft.com/office/drawing/2010/main" val="0"/>
              </a:ext>
            </a:extLst>
          </a:blip>
          <a:srcRect r="64417" b="70206"/>
          <a:stretch>
            <a:fillRect/>
          </a:stretch>
        </p:blipFill>
        <p:spPr bwMode="auto">
          <a:xfrm>
            <a:off x="5677886" y="4786315"/>
            <a:ext cx="3467702" cy="207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75832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5400000">
            <a:off x="3881646" y="-3881646"/>
            <a:ext cx="1382296" cy="914558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8338" y="-325864"/>
            <a:ext cx="8208912" cy="1938992"/>
          </a:xfrm>
          <a:prstGeom prst="rect">
            <a:avLst/>
          </a:prstGeom>
          <a:noFill/>
        </p:spPr>
        <p:txBody>
          <a:bodyPr wrap="square" rtlCol="0" anchor="ctr">
            <a:spAutoFit/>
          </a:bodyPr>
          <a:lstStyle/>
          <a:p>
            <a:pPr algn="ctr"/>
            <a:endPar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endParaRPr>
          </a:p>
          <a:p>
            <a:pPr algn="ct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Growth </a:t>
            </a:r>
            <a:r>
              <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rPr>
              <a:t>is not the whole story:  high growth does not guarantee </a:t>
            </a: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social inclusion</a:t>
            </a:r>
            <a:endPar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a:p>
            <a:pPr algn="ctr"/>
            <a:endPar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5" name="TextBox 4"/>
          <p:cNvSpPr txBox="1"/>
          <p:nvPr/>
        </p:nvSpPr>
        <p:spPr>
          <a:xfrm>
            <a:off x="468338" y="1556633"/>
            <a:ext cx="8280920" cy="4401205"/>
          </a:xfrm>
          <a:prstGeom prst="rect">
            <a:avLst/>
          </a:prstGeom>
          <a:noFill/>
        </p:spPr>
        <p:txBody>
          <a:bodyPr wrap="square" rtlCol="0">
            <a:spAutoFit/>
          </a:bodyPr>
          <a:lstStyle/>
          <a:p>
            <a:pPr marL="342900" indent="-342900">
              <a:buFont typeface="Wingdings" panose="05000000000000000000" pitchFamily="2" charset="2"/>
              <a:buChar char="§"/>
            </a:pPr>
            <a:r>
              <a:rPr lang="en-GB" sz="2800" dirty="0" smtClean="0"/>
              <a:t>The Russia Federation, China and Brazil have made significant progress in </a:t>
            </a:r>
            <a:r>
              <a:rPr lang="en-GB" sz="2800" dirty="0"/>
              <a:t>reducing working poverty despite low growth </a:t>
            </a:r>
            <a:r>
              <a:rPr lang="en-GB" sz="2800" dirty="0" smtClean="0"/>
              <a:t>rates.</a:t>
            </a:r>
          </a:p>
          <a:p>
            <a:pPr marL="342900" indent="-342900">
              <a:buFont typeface="Wingdings" panose="05000000000000000000" pitchFamily="2" charset="2"/>
              <a:buChar char="§"/>
            </a:pPr>
            <a:endParaRPr lang="en-GB" sz="2800" dirty="0"/>
          </a:p>
          <a:p>
            <a:pPr marL="342900" indent="-342900">
              <a:buFont typeface="Wingdings" panose="05000000000000000000" pitchFamily="2" charset="2"/>
              <a:buChar char="§"/>
            </a:pPr>
            <a:r>
              <a:rPr lang="en-GB" sz="2800" dirty="0"/>
              <a:t>In terms of </a:t>
            </a:r>
            <a:r>
              <a:rPr lang="en-GB" sz="2800" dirty="0" smtClean="0"/>
              <a:t>reducing working poverty, India and South Africa made less progress.</a:t>
            </a:r>
          </a:p>
          <a:p>
            <a:pPr marL="342900" indent="-342900">
              <a:buFont typeface="Wingdings" panose="05000000000000000000" pitchFamily="2" charset="2"/>
              <a:buChar char="§"/>
            </a:pPr>
            <a:endParaRPr lang="en-GB" sz="2800" dirty="0" smtClean="0"/>
          </a:p>
          <a:p>
            <a:pPr marL="342900" indent="-342900">
              <a:buFont typeface="Wingdings" panose="05000000000000000000" pitchFamily="2" charset="2"/>
              <a:buChar char="§"/>
            </a:pPr>
            <a:r>
              <a:rPr lang="en-GB" sz="2800" dirty="0" smtClean="0"/>
              <a:t>The share of working poor in total employment continues to be high in India and still relatively high in China and South Africa. </a:t>
            </a:r>
            <a:endParaRPr lang="en-GB" sz="2800" dirty="0"/>
          </a:p>
        </p:txBody>
      </p:sp>
    </p:spTree>
    <p:extLst>
      <p:ext uri="{BB962C8B-B14F-4D97-AF65-F5344CB8AC3E}">
        <p14:creationId xmlns:p14="http://schemas.microsoft.com/office/powerpoint/2010/main" val="40263863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rot="5400000">
            <a:off x="4046465" y="-4044877"/>
            <a:ext cx="1054246"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108298" y="380448"/>
            <a:ext cx="9037290" cy="553998"/>
          </a:xfrm>
          <a:prstGeom prst="rect">
            <a:avLst/>
          </a:prstGeom>
          <a:noFill/>
        </p:spPr>
        <p:txBody>
          <a:bodyPr wrap="square" rtlCol="0" anchor="ctr">
            <a:spAutoFit/>
          </a:bodyPr>
          <a:lstStyle/>
          <a:p>
            <a:pPr algn="ctr"/>
            <a:r>
              <a:rPr lang="fr-CH"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High </a:t>
            </a:r>
            <a:r>
              <a:rPr lang="fr-CH" sz="3000" b="1" dirty="0" err="1" smtClean="0">
                <a:solidFill>
                  <a:schemeClr val="bg1"/>
                </a:solidFill>
                <a:effectLst>
                  <a:outerShdw blurRad="38100" dist="38100" dir="2700000" algn="tl">
                    <a:srgbClr val="000000">
                      <a:alpha val="43137"/>
                    </a:srgbClr>
                  </a:outerShdw>
                </a:effectLst>
                <a:latin typeface="Palatino Linotype" panose="02040502050505030304" pitchFamily="18" charset="0"/>
              </a:rPr>
              <a:t>growth</a:t>
            </a:r>
            <a:r>
              <a:rPr lang="fr-CH"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 </a:t>
            </a: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does </a:t>
            </a:r>
            <a:r>
              <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rPr>
              <a:t>not guarantee </a:t>
            </a: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inclusion</a:t>
            </a:r>
            <a:endPar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10" name="TextBox 9"/>
          <p:cNvSpPr txBox="1"/>
          <p:nvPr/>
        </p:nvSpPr>
        <p:spPr>
          <a:xfrm>
            <a:off x="900386" y="5894990"/>
            <a:ext cx="4608512" cy="461665"/>
          </a:xfrm>
          <a:prstGeom prst="rect">
            <a:avLst/>
          </a:prstGeom>
          <a:noFill/>
        </p:spPr>
        <p:txBody>
          <a:bodyPr wrap="square" rtlCol="0">
            <a:spAutoFit/>
          </a:bodyPr>
          <a:lstStyle/>
          <a:p>
            <a:r>
              <a:rPr lang="fr-CH" sz="1200" dirty="0" smtClean="0"/>
              <a:t/>
            </a:r>
            <a:br>
              <a:rPr lang="fr-CH" sz="1200" dirty="0" smtClean="0"/>
            </a:br>
            <a:r>
              <a:rPr lang="fr-CH" sz="1200" dirty="0" smtClean="0"/>
              <a:t>Source</a:t>
            </a:r>
            <a:r>
              <a:rPr lang="fr-CH" sz="1200" dirty="0"/>
              <a:t>: ILO, </a:t>
            </a:r>
            <a:r>
              <a:rPr lang="fr-CH" sz="1200" dirty="0" smtClean="0"/>
              <a:t>GET </a:t>
            </a:r>
            <a:r>
              <a:rPr lang="fr-CH" sz="1200" dirty="0"/>
              <a:t>Model</a:t>
            </a:r>
            <a:endParaRPr lang="en-GB" sz="12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1312" y="1628800"/>
            <a:ext cx="7005635" cy="4336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72825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5588" cy="90535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0" y="-55154"/>
            <a:ext cx="9145588" cy="1015663"/>
          </a:xfrm>
          <a:prstGeom prst="rect">
            <a:avLst/>
          </a:prstGeom>
          <a:noFill/>
        </p:spPr>
        <p:txBody>
          <a:bodyPr wrap="square" rtlCol="0" anchor="ctr">
            <a:spAutoFit/>
          </a:bodyPr>
          <a:lstStyle/>
          <a:p>
            <a:pPr algn="ct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Growth and composition of the middle class </a:t>
            </a:r>
          </a:p>
          <a:p>
            <a:pPr algn="ct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in BRICS countries, 2000-2020 (projected) </a:t>
            </a:r>
            <a:endPar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2" name="TextBox 1"/>
          <p:cNvSpPr txBox="1"/>
          <p:nvPr/>
        </p:nvSpPr>
        <p:spPr>
          <a:xfrm>
            <a:off x="604222" y="5301209"/>
            <a:ext cx="6912768" cy="1077218"/>
          </a:xfrm>
          <a:prstGeom prst="rect">
            <a:avLst/>
          </a:prstGeom>
          <a:noFill/>
        </p:spPr>
        <p:txBody>
          <a:bodyPr wrap="square" rtlCol="0">
            <a:spAutoFit/>
          </a:bodyPr>
          <a:lstStyle/>
          <a:p>
            <a:r>
              <a:rPr lang="en-GB" sz="1600" dirty="0"/>
              <a:t>Note: Economic classes are defined by per capita per day </a:t>
            </a:r>
            <a:r>
              <a:rPr lang="en-GB" sz="1600" dirty="0" smtClean="0"/>
              <a:t>consumption </a:t>
            </a:r>
            <a:r>
              <a:rPr lang="en-GB" sz="1600" dirty="0"/>
              <a:t>levels in US$, 2011 PPP. </a:t>
            </a:r>
          </a:p>
          <a:p>
            <a:r>
              <a:rPr lang="en-GB" sz="1600" dirty="0" smtClean="0"/>
              <a:t>Source</a:t>
            </a:r>
            <a:r>
              <a:rPr lang="en-GB" sz="1600" dirty="0"/>
              <a:t>: </a:t>
            </a:r>
            <a:r>
              <a:rPr lang="en-GB" sz="1600" dirty="0" smtClean="0"/>
              <a:t>ILO estimates (October </a:t>
            </a:r>
            <a:r>
              <a:rPr lang="en-GB" sz="1600" dirty="0"/>
              <a:t>2015 </a:t>
            </a:r>
            <a:r>
              <a:rPr lang="en-GB" sz="1600" dirty="0" smtClean="0"/>
              <a:t>update)</a:t>
            </a:r>
            <a:r>
              <a:rPr lang="en-US" sz="1600" dirty="0" smtClean="0"/>
              <a:t>; ILO, </a:t>
            </a:r>
            <a:r>
              <a:rPr lang="en-US" sz="1600" i="1" dirty="0" smtClean="0"/>
              <a:t>World Employment and Social Outlook: Trends, </a:t>
            </a:r>
            <a:r>
              <a:rPr lang="en-US" sz="1600" dirty="0" smtClean="0"/>
              <a:t>January 2016</a:t>
            </a:r>
            <a:endParaRPr lang="en-GB" sz="1600" dirty="0"/>
          </a:p>
        </p:txBody>
      </p:sp>
      <p:pic>
        <p:nvPicPr>
          <p:cNvPr id="103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362" y="1052737"/>
            <a:ext cx="7560840"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75240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5588" cy="1256713"/>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0" y="351357"/>
            <a:ext cx="9145588" cy="553998"/>
          </a:xfrm>
          <a:prstGeom prst="rect">
            <a:avLst/>
          </a:prstGeom>
          <a:noFill/>
        </p:spPr>
        <p:txBody>
          <a:bodyPr wrap="square" rtlCol="0" anchor="ctr">
            <a:spAutoFit/>
          </a:bodyPr>
          <a:lstStyle/>
          <a:p>
            <a:pPr algn="ctr"/>
            <a:r>
              <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rPr>
              <a:t>G</a:t>
            </a: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ood news in the growth of the middle class</a:t>
            </a:r>
            <a:endPar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5" name="TextBox 4"/>
          <p:cNvSpPr txBox="1"/>
          <p:nvPr/>
        </p:nvSpPr>
        <p:spPr>
          <a:xfrm>
            <a:off x="684362" y="1556792"/>
            <a:ext cx="7992888" cy="5216813"/>
          </a:xfrm>
          <a:prstGeom prst="rect">
            <a:avLst/>
          </a:prstGeom>
          <a:noFill/>
        </p:spPr>
        <p:txBody>
          <a:bodyPr wrap="square" rtlCol="0">
            <a:spAutoFit/>
          </a:bodyPr>
          <a:lstStyle/>
          <a:p>
            <a:pPr marL="432000" indent="-457200">
              <a:spcAft>
                <a:spcPts val="1800"/>
              </a:spcAft>
              <a:buSzPct val="80000"/>
              <a:buFont typeface="Wingdings" panose="05000000000000000000" pitchFamily="2" charset="2"/>
              <a:buChar char="§"/>
            </a:pPr>
            <a:r>
              <a:rPr lang="fr-CH" sz="2400" dirty="0" smtClean="0"/>
              <a:t>BRICS have been the drivers of the </a:t>
            </a:r>
            <a:r>
              <a:rPr lang="fr-CH" sz="2400" dirty="0" err="1" smtClean="0"/>
              <a:t>growing</a:t>
            </a:r>
            <a:r>
              <a:rPr lang="fr-CH" sz="2400" dirty="0" smtClean="0"/>
              <a:t> ‘global middle class’ in </a:t>
            </a:r>
            <a:r>
              <a:rPr lang="fr-CH" sz="2400" dirty="0" err="1" smtClean="0"/>
              <a:t>recent</a:t>
            </a:r>
            <a:r>
              <a:rPr lang="fr-CH" sz="2400" dirty="0" smtClean="0"/>
              <a:t> </a:t>
            </a:r>
            <a:r>
              <a:rPr lang="fr-CH" sz="2400" dirty="0" err="1" smtClean="0"/>
              <a:t>years</a:t>
            </a:r>
            <a:r>
              <a:rPr lang="fr-CH" sz="2400" dirty="0" smtClean="0"/>
              <a:t> and </a:t>
            </a:r>
            <a:r>
              <a:rPr lang="fr-CH" sz="2400" dirty="0" err="1" smtClean="0"/>
              <a:t>that</a:t>
            </a:r>
            <a:r>
              <a:rPr lang="fr-CH" sz="2400" dirty="0" smtClean="0"/>
              <a:t> </a:t>
            </a:r>
            <a:r>
              <a:rPr lang="fr-CH" sz="2400" dirty="0" err="1" smtClean="0"/>
              <a:t>is</a:t>
            </a:r>
            <a:r>
              <a:rPr lang="fr-CH" sz="2400" dirty="0" smtClean="0"/>
              <a:t> </a:t>
            </a:r>
            <a:r>
              <a:rPr lang="fr-CH" sz="2400" dirty="0" err="1" smtClean="0"/>
              <a:t>projected</a:t>
            </a:r>
            <a:r>
              <a:rPr lang="fr-CH" sz="2400" dirty="0" smtClean="0"/>
              <a:t> to </a:t>
            </a:r>
            <a:r>
              <a:rPr lang="en-GB" sz="2400" dirty="0" smtClean="0"/>
              <a:t>increase </a:t>
            </a:r>
            <a:r>
              <a:rPr lang="en-GB" sz="2400" dirty="0"/>
              <a:t>from 1.8 billion in 2009 to 3.2 billion by </a:t>
            </a:r>
            <a:r>
              <a:rPr lang="en-GB" sz="2400" dirty="0" smtClean="0"/>
              <a:t>2020.</a:t>
            </a:r>
            <a:endParaRPr lang="en-CA" sz="2400" b="1" dirty="0" smtClean="0"/>
          </a:p>
          <a:p>
            <a:pPr marL="457200" indent="-457200">
              <a:spcAft>
                <a:spcPts val="1800"/>
              </a:spcAft>
              <a:buSzPct val="80000"/>
              <a:buFont typeface="Wingdings" panose="05000000000000000000" pitchFamily="2" charset="2"/>
              <a:buChar char="§"/>
            </a:pPr>
            <a:r>
              <a:rPr lang="en-CA" sz="2400" dirty="0" smtClean="0"/>
              <a:t>This has been in part a reflection of high GDP growth but the middle class is also a key factor driving growth through consumption.</a:t>
            </a:r>
          </a:p>
          <a:p>
            <a:pPr marL="457200" indent="-457200">
              <a:spcAft>
                <a:spcPts val="1800"/>
              </a:spcAft>
              <a:buSzPct val="80000"/>
              <a:buFont typeface="Wingdings" panose="05000000000000000000" pitchFamily="2" charset="2"/>
              <a:buChar char="§"/>
            </a:pPr>
            <a:r>
              <a:rPr lang="en-CA" sz="2400" dirty="0" smtClean="0"/>
              <a:t>The middle class can also be a force for political stability and democracy through its values of work, taxes, saving and investment.</a:t>
            </a:r>
          </a:p>
          <a:p>
            <a:pPr marL="457200" indent="-457200">
              <a:spcAft>
                <a:spcPts val="1800"/>
              </a:spcAft>
              <a:buSzPct val="80000"/>
              <a:buFont typeface="Wingdings" panose="05000000000000000000" pitchFamily="2" charset="2"/>
              <a:buChar char="§"/>
            </a:pPr>
            <a:r>
              <a:rPr lang="en-CA" sz="2400" dirty="0" smtClean="0"/>
              <a:t>And it demands development of education, health care, public services and social protection, which themselves help drive development.</a:t>
            </a:r>
          </a:p>
        </p:txBody>
      </p:sp>
    </p:spTree>
    <p:extLst>
      <p:ext uri="{BB962C8B-B14F-4D97-AF65-F5344CB8AC3E}">
        <p14:creationId xmlns:p14="http://schemas.microsoft.com/office/powerpoint/2010/main" val="3148187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1340768"/>
            <a:ext cx="9181306" cy="5040560"/>
          </a:xfrm>
        </p:spPr>
        <p:txBody>
          <a:bodyPr>
            <a:noAutofit/>
          </a:bodyPr>
          <a:lstStyle/>
          <a:p>
            <a:pPr marL="180000" indent="-180000">
              <a:spcBef>
                <a:spcPts val="600"/>
              </a:spcBef>
              <a:spcAft>
                <a:spcPts val="600"/>
              </a:spcAft>
              <a:buFont typeface="Wingdings" panose="05000000000000000000" pitchFamily="2" charset="2"/>
              <a:buChar char="§"/>
            </a:pPr>
            <a:r>
              <a:rPr lang="en-CA" sz="2400" dirty="0"/>
              <a:t>At the same time the middle class </a:t>
            </a:r>
            <a:r>
              <a:rPr lang="en-CA" sz="2400" dirty="0" smtClean="0"/>
              <a:t>in the BRICS is vulnerable to  falling back </a:t>
            </a:r>
            <a:r>
              <a:rPr lang="en-CA" sz="2400" dirty="0"/>
              <a:t>into poverty, </a:t>
            </a:r>
            <a:r>
              <a:rPr lang="en-CA" sz="2400" dirty="0" smtClean="0"/>
              <a:t>informal employment.  In many cases they are just above the moderate poverty line.</a:t>
            </a:r>
            <a:endParaRPr lang="en-CA" sz="2400" dirty="0"/>
          </a:p>
          <a:p>
            <a:pPr marL="180000" indent="-180000">
              <a:spcBef>
                <a:spcPts val="600"/>
              </a:spcBef>
              <a:spcAft>
                <a:spcPts val="600"/>
              </a:spcAft>
              <a:buFont typeface="Wingdings" panose="05000000000000000000" pitchFamily="2" charset="2"/>
              <a:buChar char="§"/>
            </a:pPr>
            <a:r>
              <a:rPr lang="fr-CH" sz="2400" dirty="0" smtClean="0"/>
              <a:t>The </a:t>
            </a:r>
            <a:r>
              <a:rPr lang="fr-CH" sz="2400" dirty="0" err="1" smtClean="0"/>
              <a:t>share</a:t>
            </a:r>
            <a:r>
              <a:rPr lang="fr-CH" sz="2400" dirty="0" smtClean="0"/>
              <a:t> of the middle class </a:t>
            </a:r>
            <a:r>
              <a:rPr lang="fr-CH" sz="2400" dirty="0" err="1" smtClean="0"/>
              <a:t>remains</a:t>
            </a:r>
            <a:r>
              <a:rPr lang="fr-CH" sz="2400" dirty="0" smtClean="0"/>
              <a:t> </a:t>
            </a:r>
            <a:r>
              <a:rPr lang="fr-CH" sz="2400" dirty="0" err="1" smtClean="0"/>
              <a:t>low</a:t>
            </a:r>
            <a:r>
              <a:rPr lang="fr-CH" sz="2400" dirty="0" smtClean="0"/>
              <a:t> in </a:t>
            </a:r>
            <a:r>
              <a:rPr lang="fr-CH" sz="2400" dirty="0" err="1" smtClean="0"/>
              <a:t>some</a:t>
            </a:r>
            <a:r>
              <a:rPr lang="fr-CH" sz="2400" dirty="0" smtClean="0"/>
              <a:t> BRICS (China and </a:t>
            </a:r>
            <a:r>
              <a:rPr lang="fr-CH" sz="2400" dirty="0" err="1" smtClean="0"/>
              <a:t>India</a:t>
            </a:r>
            <a:r>
              <a:rPr lang="fr-CH" sz="2400" dirty="0" smtClean="0"/>
              <a:t>)</a:t>
            </a:r>
          </a:p>
          <a:p>
            <a:pPr marL="180000" indent="-180000">
              <a:spcBef>
                <a:spcPts val="600"/>
              </a:spcBef>
              <a:spcAft>
                <a:spcPts val="600"/>
              </a:spcAft>
              <a:buFont typeface="Wingdings" panose="05000000000000000000" pitchFamily="2" charset="2"/>
              <a:buChar char="§"/>
            </a:pPr>
            <a:r>
              <a:rPr lang="fr-CH" sz="2400" dirty="0" smtClean="0"/>
              <a:t>Essential to </a:t>
            </a:r>
            <a:r>
              <a:rPr lang="fr-CH" sz="2400" dirty="0" err="1" smtClean="0"/>
              <a:t>address</a:t>
            </a:r>
            <a:r>
              <a:rPr lang="fr-CH" sz="2400" dirty="0" smtClean="0"/>
              <a:t> </a:t>
            </a:r>
            <a:r>
              <a:rPr lang="fr-CH" sz="2400" dirty="0" err="1" smtClean="0"/>
              <a:t>inequality</a:t>
            </a:r>
            <a:r>
              <a:rPr lang="fr-CH" sz="2400" dirty="0" smtClean="0"/>
              <a:t> </a:t>
            </a:r>
            <a:r>
              <a:rPr lang="fr-CH" sz="2400" dirty="0" err="1" smtClean="0"/>
              <a:t>through</a:t>
            </a:r>
            <a:r>
              <a:rPr lang="fr-CH" sz="2400" dirty="0" smtClean="0"/>
              <a:t> </a:t>
            </a:r>
            <a:r>
              <a:rPr lang="fr-CH" sz="2400" dirty="0" err="1" smtClean="0"/>
              <a:t>balanced</a:t>
            </a:r>
            <a:r>
              <a:rPr lang="fr-CH" sz="2400" dirty="0" smtClean="0"/>
              <a:t> and </a:t>
            </a:r>
            <a:r>
              <a:rPr lang="fr-CH" sz="2400" dirty="0" err="1" smtClean="0"/>
              <a:t>redistributive</a:t>
            </a:r>
            <a:r>
              <a:rPr lang="fr-CH" sz="2400" dirty="0" smtClean="0"/>
              <a:t> </a:t>
            </a:r>
            <a:r>
              <a:rPr lang="fr-CH" sz="2400" dirty="0" err="1" smtClean="0"/>
              <a:t>growth</a:t>
            </a:r>
            <a:r>
              <a:rPr lang="fr-CH" sz="2400" dirty="0" smtClean="0"/>
              <a:t> </a:t>
            </a:r>
          </a:p>
          <a:p>
            <a:pPr marL="180000" indent="-180000">
              <a:spcBef>
                <a:spcPts val="600"/>
              </a:spcBef>
              <a:spcAft>
                <a:spcPts val="600"/>
              </a:spcAft>
              <a:buFont typeface="Wingdings" panose="05000000000000000000" pitchFamily="2" charset="2"/>
              <a:buChar char="§"/>
            </a:pPr>
            <a:r>
              <a:rPr lang="fr-CH" sz="2400" dirty="0" err="1" smtClean="0"/>
              <a:t>Need</a:t>
            </a:r>
            <a:r>
              <a:rPr lang="fr-CH" sz="2400" dirty="0" smtClean="0"/>
              <a:t> to </a:t>
            </a:r>
            <a:r>
              <a:rPr lang="fr-CH" sz="2400" dirty="0" err="1" smtClean="0"/>
              <a:t>increase</a:t>
            </a:r>
            <a:r>
              <a:rPr lang="fr-CH" sz="2400" dirty="0" smtClean="0"/>
              <a:t> the </a:t>
            </a:r>
            <a:r>
              <a:rPr lang="fr-CH" sz="2400" dirty="0" err="1" smtClean="0"/>
              <a:t>share</a:t>
            </a:r>
            <a:r>
              <a:rPr lang="fr-CH" sz="2400" dirty="0" smtClean="0"/>
              <a:t> of labour and </a:t>
            </a:r>
            <a:r>
              <a:rPr lang="fr-CH" sz="2400" dirty="0" err="1" smtClean="0"/>
              <a:t>household</a:t>
            </a:r>
            <a:r>
              <a:rPr lang="fr-CH" sz="2400" dirty="0" smtClean="0"/>
              <a:t> </a:t>
            </a:r>
            <a:r>
              <a:rPr lang="fr-CH" sz="2400" dirty="0" err="1" smtClean="0"/>
              <a:t>income</a:t>
            </a:r>
            <a:r>
              <a:rPr lang="fr-CH" sz="2400" dirty="0" smtClean="0"/>
              <a:t> in GDP</a:t>
            </a:r>
          </a:p>
          <a:p>
            <a:pPr marL="180000" indent="-180000">
              <a:spcBef>
                <a:spcPts val="600"/>
              </a:spcBef>
              <a:spcAft>
                <a:spcPts val="600"/>
              </a:spcAft>
              <a:buFont typeface="Wingdings" panose="05000000000000000000" pitchFamily="2" charset="2"/>
              <a:buChar char="§"/>
            </a:pPr>
            <a:r>
              <a:rPr lang="fr-CH" sz="2400" dirty="0" err="1" smtClean="0"/>
              <a:t>Extend</a:t>
            </a:r>
            <a:r>
              <a:rPr lang="fr-CH" sz="2400" dirty="0" smtClean="0"/>
              <a:t> </a:t>
            </a:r>
            <a:r>
              <a:rPr lang="fr-CH" sz="2400" dirty="0" err="1" smtClean="0"/>
              <a:t>access</a:t>
            </a:r>
            <a:r>
              <a:rPr lang="fr-CH" sz="2400" dirty="0" smtClean="0"/>
              <a:t> to </a:t>
            </a:r>
            <a:r>
              <a:rPr lang="fr-CH" sz="2400" dirty="0" err="1" smtClean="0"/>
              <a:t>quality</a:t>
            </a:r>
            <a:r>
              <a:rPr lang="fr-CH" sz="2400" dirty="0" smtClean="0"/>
              <a:t> </a:t>
            </a:r>
            <a:r>
              <a:rPr lang="fr-CH" sz="2400" dirty="0" err="1" smtClean="0"/>
              <a:t>education</a:t>
            </a:r>
            <a:r>
              <a:rPr lang="fr-CH" sz="2400" dirty="0" smtClean="0"/>
              <a:t> </a:t>
            </a:r>
          </a:p>
          <a:p>
            <a:pPr marL="180000" indent="-180000">
              <a:spcBef>
                <a:spcPts val="600"/>
              </a:spcBef>
              <a:spcAft>
                <a:spcPts val="600"/>
              </a:spcAft>
              <a:buFont typeface="Wingdings" panose="05000000000000000000" pitchFamily="2" charset="2"/>
              <a:buChar char="§"/>
            </a:pPr>
            <a:r>
              <a:rPr lang="fr-CH" sz="2400" dirty="0" err="1" smtClean="0"/>
              <a:t>Ensure</a:t>
            </a:r>
            <a:r>
              <a:rPr lang="fr-CH" sz="2400" dirty="0" smtClean="0"/>
              <a:t> </a:t>
            </a:r>
            <a:r>
              <a:rPr lang="fr-CH" sz="2400" dirty="0" err="1" smtClean="0"/>
              <a:t>quality</a:t>
            </a:r>
            <a:r>
              <a:rPr lang="fr-CH" sz="2400" dirty="0" smtClean="0"/>
              <a:t> of public services</a:t>
            </a:r>
          </a:p>
          <a:p>
            <a:pPr marL="180000" indent="-180000">
              <a:spcBef>
                <a:spcPts val="600"/>
              </a:spcBef>
              <a:spcAft>
                <a:spcPts val="600"/>
              </a:spcAft>
              <a:buFont typeface="Wingdings" panose="05000000000000000000" pitchFamily="2" charset="2"/>
              <a:buChar char="§"/>
            </a:pPr>
            <a:r>
              <a:rPr lang="fr-CH" sz="2400" dirty="0" err="1" smtClean="0"/>
              <a:t>Improve</a:t>
            </a:r>
            <a:r>
              <a:rPr lang="fr-CH" sz="2400" dirty="0" smtClean="0"/>
              <a:t> social protection </a:t>
            </a:r>
            <a:r>
              <a:rPr lang="fr-CH" sz="2400" dirty="0" err="1" smtClean="0"/>
              <a:t>systems</a:t>
            </a:r>
            <a:endParaRPr lang="fr-CH" sz="2400" dirty="0" smtClean="0"/>
          </a:p>
          <a:p>
            <a:pPr marL="36000" indent="-288000">
              <a:lnSpc>
                <a:spcPct val="120000"/>
              </a:lnSpc>
              <a:spcBef>
                <a:spcPts val="600"/>
              </a:spcBef>
              <a:buFont typeface="Wingdings" panose="05000000000000000000" pitchFamily="2" charset="2"/>
              <a:buChar char="§"/>
            </a:pPr>
            <a:endParaRPr lang="en-GB" sz="2400" dirty="0"/>
          </a:p>
        </p:txBody>
      </p:sp>
      <p:sp>
        <p:nvSpPr>
          <p:cNvPr id="6" name="Rectangle 5"/>
          <p:cNvSpPr/>
          <p:nvPr/>
        </p:nvSpPr>
        <p:spPr>
          <a:xfrm>
            <a:off x="0" y="0"/>
            <a:ext cx="9145588" cy="112474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33800" y="436299"/>
            <a:ext cx="9145588" cy="553998"/>
          </a:xfrm>
          <a:prstGeom prst="rect">
            <a:avLst/>
          </a:prstGeom>
          <a:noFill/>
        </p:spPr>
        <p:txBody>
          <a:bodyPr wrap="square" rtlCol="0" anchor="ctr">
            <a:spAutoFit/>
          </a:bodyPr>
          <a:lstStyle/>
          <a:p>
            <a:pPr algn="ct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Ensuring middle class growth continues</a:t>
            </a:r>
            <a:endPar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Tree>
    <p:extLst>
      <p:ext uri="{BB962C8B-B14F-4D97-AF65-F5344CB8AC3E}">
        <p14:creationId xmlns:p14="http://schemas.microsoft.com/office/powerpoint/2010/main" val="8304702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5400000">
            <a:off x="3853588" y="-3852000"/>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588" y="472597"/>
            <a:ext cx="9144000" cy="553998"/>
          </a:xfrm>
          <a:prstGeom prst="rect">
            <a:avLst/>
          </a:prstGeom>
          <a:noFill/>
        </p:spPr>
        <p:txBody>
          <a:bodyPr wrap="square" rtlCol="0" anchor="ctr">
            <a:spAutoFit/>
          </a:bodyPr>
          <a:lstStyle/>
          <a:p>
            <a:pPr algn="ct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Gaps in capital formation remain large </a:t>
            </a:r>
            <a:endPar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5" name="TextBox 4"/>
          <p:cNvSpPr txBox="1"/>
          <p:nvPr/>
        </p:nvSpPr>
        <p:spPr>
          <a:xfrm>
            <a:off x="5508898" y="1906272"/>
            <a:ext cx="3312368" cy="3421449"/>
          </a:xfrm>
          <a:prstGeom prst="rect">
            <a:avLst/>
          </a:prstGeom>
          <a:noFill/>
        </p:spPr>
        <p:txBody>
          <a:bodyPr wrap="square" rtlCol="0">
            <a:spAutoFit/>
          </a:bodyPr>
          <a:lstStyle/>
          <a:p>
            <a:pPr marL="273050" indent="-273050">
              <a:spcBef>
                <a:spcPts val="600"/>
              </a:spcBef>
              <a:spcAft>
                <a:spcPts val="1600"/>
              </a:spcAft>
              <a:buFont typeface="Wingdings" charset="2"/>
              <a:buChar char="§"/>
            </a:pPr>
            <a:r>
              <a:rPr lang="en-GB" sz="2200" dirty="0" smtClean="0"/>
              <a:t>In </a:t>
            </a:r>
            <a:r>
              <a:rPr lang="en-GB" sz="2200" dirty="0"/>
              <a:t>per capita terms, </a:t>
            </a:r>
            <a:r>
              <a:rPr lang="en-GB" sz="2200" dirty="0" smtClean="0"/>
              <a:t>BRICS still </a:t>
            </a:r>
            <a:r>
              <a:rPr lang="en-GB" sz="2200" dirty="0"/>
              <a:t>have only </a:t>
            </a:r>
            <a:r>
              <a:rPr lang="en-GB" sz="2200" dirty="0" smtClean="0"/>
              <a:t>a fraction </a:t>
            </a:r>
            <a:r>
              <a:rPr lang="en-GB" sz="2200" dirty="0"/>
              <a:t>of </a:t>
            </a:r>
            <a:r>
              <a:rPr lang="en-GB" sz="2200" dirty="0" smtClean="0"/>
              <a:t>capital compared with high-income OECD</a:t>
            </a:r>
          </a:p>
          <a:p>
            <a:pPr marL="273050" indent="-273050">
              <a:spcBef>
                <a:spcPts val="600"/>
              </a:spcBef>
              <a:spcAft>
                <a:spcPts val="1600"/>
              </a:spcAft>
              <a:buFont typeface="Wingdings" charset="2"/>
              <a:buChar char="§"/>
            </a:pPr>
            <a:r>
              <a:rPr lang="en-GB" sz="2200" dirty="0" smtClean="0"/>
              <a:t>This partly reflects low public capital stocks and physical infrastructure deficits </a:t>
            </a:r>
          </a:p>
        </p:txBody>
      </p:sp>
      <p:sp>
        <p:nvSpPr>
          <p:cNvPr id="7" name="TextBox 6"/>
          <p:cNvSpPr txBox="1"/>
          <p:nvPr/>
        </p:nvSpPr>
        <p:spPr>
          <a:xfrm>
            <a:off x="230418" y="1603649"/>
            <a:ext cx="5651326" cy="923330"/>
          </a:xfrm>
          <a:prstGeom prst="rect">
            <a:avLst/>
          </a:prstGeom>
          <a:noFill/>
        </p:spPr>
        <p:txBody>
          <a:bodyPr wrap="square" rtlCol="0">
            <a:spAutoFit/>
          </a:bodyPr>
          <a:lstStyle/>
          <a:p>
            <a:r>
              <a:rPr lang="en-GB" b="1" dirty="0" smtClean="0"/>
              <a:t>Gross </a:t>
            </a:r>
            <a:r>
              <a:rPr lang="en-GB" b="1" dirty="0"/>
              <a:t>fixed capital formation per worker in the </a:t>
            </a:r>
            <a:endParaRPr lang="en-GB" b="1" dirty="0" smtClean="0"/>
          </a:p>
          <a:p>
            <a:r>
              <a:rPr lang="en-GB" b="1" dirty="0" smtClean="0"/>
              <a:t>non-agricultural sector (000s of USD at constant prices/exchange rates)</a:t>
            </a:r>
            <a:endParaRPr lang="en-GB" b="1" dirty="0"/>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573" y="2564904"/>
            <a:ext cx="52673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84295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5400000">
            <a:off x="3852000" y="-3852000"/>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0" y="212169"/>
            <a:ext cx="9144000" cy="1015663"/>
          </a:xfrm>
          <a:prstGeom prst="rect">
            <a:avLst/>
          </a:prstGeom>
          <a:noFill/>
        </p:spPr>
        <p:txBody>
          <a:bodyPr wrap="square" rtlCol="0" anchor="ctr">
            <a:spAutoFit/>
          </a:bodyPr>
          <a:lstStyle/>
          <a:p>
            <a:pPr algn="ct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Despite slowing growth, it is essential to consider the employment implications of austerity</a:t>
            </a:r>
            <a:endPar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5" name="TextBox 4"/>
          <p:cNvSpPr txBox="1"/>
          <p:nvPr/>
        </p:nvSpPr>
        <p:spPr>
          <a:xfrm>
            <a:off x="5652914" y="1767132"/>
            <a:ext cx="3247340" cy="4349909"/>
          </a:xfrm>
          <a:prstGeom prst="rect">
            <a:avLst/>
          </a:prstGeom>
          <a:noFill/>
        </p:spPr>
        <p:txBody>
          <a:bodyPr wrap="square" rtlCol="0">
            <a:spAutoFit/>
          </a:bodyPr>
          <a:lstStyle/>
          <a:p>
            <a:pPr marL="273050" indent="-273050">
              <a:spcBef>
                <a:spcPts val="600"/>
              </a:spcBef>
              <a:spcAft>
                <a:spcPts val="1600"/>
              </a:spcAft>
              <a:buFont typeface="Wingdings" charset="2"/>
              <a:buChar char="§"/>
            </a:pPr>
            <a:r>
              <a:rPr lang="en-US" sz="2400" dirty="0" smtClean="0"/>
              <a:t>Fiscal balances of some exporters are being challenged by falling/low commodity prices</a:t>
            </a:r>
          </a:p>
          <a:p>
            <a:pPr marL="273050" indent="-273050">
              <a:spcBef>
                <a:spcPts val="600"/>
              </a:spcBef>
              <a:spcAft>
                <a:spcPts val="1600"/>
              </a:spcAft>
              <a:buFont typeface="Wingdings" charset="2"/>
              <a:buChar char="§"/>
            </a:pPr>
            <a:r>
              <a:rPr lang="en-US" sz="2400" dirty="0" smtClean="0"/>
              <a:t>Ill-conceived expenditure cuts could worsen the employment outlook</a:t>
            </a:r>
          </a:p>
          <a:p>
            <a:pPr marL="273050" indent="-273050">
              <a:spcBef>
                <a:spcPts val="600"/>
              </a:spcBef>
              <a:spcAft>
                <a:spcPts val="1600"/>
              </a:spcAft>
              <a:buFont typeface="Wingdings" charset="2"/>
              <a:buChar char="§"/>
            </a:pPr>
            <a:endParaRPr lang="en-GB" sz="2400" dirty="0" smtClean="0"/>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460" y="2679732"/>
            <a:ext cx="5350276" cy="33326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33460" y="1745807"/>
            <a:ext cx="5112568" cy="923330"/>
          </a:xfrm>
          <a:prstGeom prst="rect">
            <a:avLst/>
          </a:prstGeom>
          <a:noFill/>
        </p:spPr>
        <p:txBody>
          <a:bodyPr wrap="square" rtlCol="0">
            <a:spAutoFit/>
          </a:bodyPr>
          <a:lstStyle/>
          <a:p>
            <a:r>
              <a:rPr lang="en-GB" b="1" dirty="0" smtClean="0"/>
              <a:t>Expected rise in unemployment levels in emerging economies (baseline vs. spending cuts by commodity exporters, millions of people</a:t>
            </a:r>
            <a:r>
              <a:rPr lang="en-GB" sz="1200" b="1" dirty="0" smtClean="0"/>
              <a:t>)</a:t>
            </a:r>
            <a:endParaRPr lang="en-GB" sz="1200" b="1" dirty="0"/>
          </a:p>
        </p:txBody>
      </p:sp>
    </p:spTree>
    <p:extLst>
      <p:ext uri="{BB962C8B-B14F-4D97-AF65-F5344CB8AC3E}">
        <p14:creationId xmlns:p14="http://schemas.microsoft.com/office/powerpoint/2010/main" val="1978428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2904</TotalTime>
  <Words>2059</Words>
  <Application>Microsoft Office PowerPoint</Application>
  <PresentationFormat>Custom</PresentationFormat>
  <Paragraphs>171</Paragraphs>
  <Slides>22</Slides>
  <Notes>7</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Smaller Firms tend to lag in productivity growth: annual labor productivity growth (%) by firm size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ILO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Pursey</dc:creator>
  <cp:lastModifiedBy>Polaski, Sandra</cp:lastModifiedBy>
  <cp:revision>251</cp:revision>
  <dcterms:created xsi:type="dcterms:W3CDTF">2014-01-15T14:27:05Z</dcterms:created>
  <dcterms:modified xsi:type="dcterms:W3CDTF">2016-01-07T16:18:08Z</dcterms:modified>
</cp:coreProperties>
</file>