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3.xml" ContentType="application/vnd.openxmlformats-officedocument.drawingml.char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4.xml" ContentType="application/vnd.openxmlformats-officedocument.drawingml.chart+xml"/>
  <Override PartName="/ppt/drawings/drawing1.xml" ContentType="application/vnd.openxmlformats-officedocument.drawingml.chartshapes+xml"/>
  <Override PartName="/ppt/notesSlides/notesSlide11.xml" ContentType="application/vnd.openxmlformats-officedocument.presentationml.notesSlide+xml"/>
  <Override PartName="/ppt/charts/chart5.xml" ContentType="application/vnd.openxmlformats-officedocument.drawingml.chart+xml"/>
  <Override PartName="/ppt/charts/chart6.xml" ContentType="application/vnd.openxmlformats-officedocument.drawingml.chart+xml"/>
  <Override PartName="/ppt/notesSlides/notesSlide12.xml" ContentType="application/vnd.openxmlformats-officedocument.presentationml.notesSlide+xml"/>
  <Override PartName="/ppt/charts/chart7.xml" ContentType="application/vnd.openxmlformats-officedocument.drawingml.chart+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7"/>
  </p:notesMasterIdLst>
  <p:sldIdLst>
    <p:sldId id="257" r:id="rId2"/>
    <p:sldId id="435" r:id="rId3"/>
    <p:sldId id="447" r:id="rId4"/>
    <p:sldId id="446" r:id="rId5"/>
    <p:sldId id="436" r:id="rId6"/>
    <p:sldId id="465" r:id="rId7"/>
    <p:sldId id="466" r:id="rId8"/>
    <p:sldId id="458" r:id="rId9"/>
    <p:sldId id="459" r:id="rId10"/>
    <p:sldId id="429" r:id="rId11"/>
    <p:sldId id="396" r:id="rId12"/>
    <p:sldId id="445" r:id="rId13"/>
    <p:sldId id="449" r:id="rId14"/>
    <p:sldId id="448" r:id="rId15"/>
    <p:sldId id="450" r:id="rId16"/>
    <p:sldId id="452" r:id="rId17"/>
    <p:sldId id="444" r:id="rId18"/>
    <p:sldId id="454" r:id="rId19"/>
    <p:sldId id="455" r:id="rId20"/>
    <p:sldId id="462" r:id="rId21"/>
    <p:sldId id="463" r:id="rId22"/>
    <p:sldId id="464" r:id="rId23"/>
    <p:sldId id="460" r:id="rId24"/>
    <p:sldId id="439" r:id="rId25"/>
    <p:sldId id="442" r:id="rId26"/>
  </p:sldIdLst>
  <p:sldSz cx="9145588"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D021FA27-76F7-4D53-AC19-7362EA281712}">
          <p14:sldIdLst>
            <p14:sldId id="257"/>
            <p14:sldId id="435"/>
            <p14:sldId id="447"/>
            <p14:sldId id="446"/>
            <p14:sldId id="436"/>
            <p14:sldId id="465"/>
            <p14:sldId id="466"/>
            <p14:sldId id="458"/>
            <p14:sldId id="459"/>
            <p14:sldId id="429"/>
            <p14:sldId id="396"/>
            <p14:sldId id="445"/>
            <p14:sldId id="449"/>
            <p14:sldId id="448"/>
            <p14:sldId id="450"/>
            <p14:sldId id="452"/>
            <p14:sldId id="444"/>
            <p14:sldId id="454"/>
            <p14:sldId id="455"/>
            <p14:sldId id="462"/>
            <p14:sldId id="463"/>
            <p14:sldId id="464"/>
            <p14:sldId id="460"/>
            <p14:sldId id="439"/>
            <p14:sldId id="442"/>
          </p14:sldIdLst>
        </p14:section>
        <p14:section name="New slides" id="{580D8AF1-4AFF-4147-B53D-34B747CCE223}">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126" autoAdjust="0"/>
    <p:restoredTop sz="70828" autoAdjust="0"/>
  </p:normalViewPr>
  <p:slideViewPr>
    <p:cSldViewPr>
      <p:cViewPr>
        <p:scale>
          <a:sx n="70" d="100"/>
          <a:sy n="70" d="100"/>
        </p:scale>
        <p:origin x="-1368" y="-288"/>
      </p:cViewPr>
      <p:guideLst>
        <p:guide orient="horz" pos="2160"/>
        <p:guide pos="2881"/>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76" d="100"/>
          <a:sy n="76" d="100"/>
        </p:scale>
        <p:origin x="-1158"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ad.ilo.org\gva\WORKQUALITY\INWORK\1.%20BY%20THEME\Wage%20Group\G-20%20and%20BRICS\BRICS%202015\Figure%201,%20BRICS,%20Wage%20database%20Extract,%20September%202015.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ad.ilo.org\gva\WORKQUALITY\INWORK\1.%20BY%20THEME\Wage%20Group\G-20%20and%20BRICS\BRICS%202015\Figure%205,%20Minimum%20to%20Median%20wage.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lapeyre\Desktop\Brics\New_BRICS_GRAPH.xlsx" TargetMode="External"/></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F:\BRICS%20Pie%20Graph%20in%20Exccel.xlsx" TargetMode="External"/></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6.xml.rels><?xml version="1.0" encoding="UTF-8" standalone="yes"?>
<Relationships xmlns="http://schemas.openxmlformats.org/package/2006/relationships"><Relationship Id="rId1" Type="http://schemas.openxmlformats.org/officeDocument/2006/relationships/oleObject" Target="file:///F:\BRICS%20Pie%20Graph%20in%20Exccel.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ad.ilo.org\gva\WORKQUALITY\INWORK\1.%20BY%20THEME\Wage%20Group\G-20%20and%20BRICS\BRICS%202015\Copy%20of%20Collective_bargaining%20(3).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'Table 1'!$B$20</c:f>
              <c:strCache>
                <c:ptCount val="1"/>
                <c:pt idx="0">
                  <c:v>Brazil</c:v>
                </c:pt>
              </c:strCache>
            </c:strRef>
          </c:tx>
          <c:spPr>
            <a:ln>
              <a:solidFill>
                <a:srgbClr val="0070C0"/>
              </a:solidFill>
            </a:ln>
          </c:spPr>
          <c:marker>
            <c:symbol val="triangle"/>
            <c:size val="5"/>
            <c:spPr>
              <a:solidFill>
                <a:srgbClr val="0070C0"/>
              </a:solidFill>
              <a:ln>
                <a:solidFill>
                  <a:srgbClr val="0070C0"/>
                </a:solidFill>
              </a:ln>
            </c:spPr>
          </c:marker>
          <c:cat>
            <c:strRef>
              <c:f>'Table 1'!$F$19:$M$19</c:f>
              <c:strCache>
                <c:ptCount val="8"/>
                <c:pt idx="0">
                  <c:v>2007</c:v>
                </c:pt>
                <c:pt idx="1">
                  <c:v>2008</c:v>
                </c:pt>
                <c:pt idx="2">
                  <c:v>2009</c:v>
                </c:pt>
                <c:pt idx="3">
                  <c:v>2010</c:v>
                </c:pt>
                <c:pt idx="4">
                  <c:v>2011</c:v>
                </c:pt>
                <c:pt idx="5">
                  <c:v>2012</c:v>
                </c:pt>
                <c:pt idx="6">
                  <c:v>2013</c:v>
                </c:pt>
                <c:pt idx="7">
                  <c:v>2014</c:v>
                </c:pt>
              </c:strCache>
            </c:strRef>
          </c:cat>
          <c:val>
            <c:numRef>
              <c:f>'Table 1'!$F$20:$M$20</c:f>
              <c:numCache>
                <c:formatCode>0.0</c:formatCode>
                <c:ptCount val="8"/>
                <c:pt idx="0">
                  <c:v>100</c:v>
                </c:pt>
                <c:pt idx="1">
                  <c:v>103.39498050316782</c:v>
                </c:pt>
                <c:pt idx="2">
                  <c:v>106.67628440694317</c:v>
                </c:pt>
                <c:pt idx="3">
                  <c:v>110.67973697571158</c:v>
                </c:pt>
                <c:pt idx="4">
                  <c:v>113.68446266785027</c:v>
                </c:pt>
                <c:pt idx="5">
                  <c:v>118.3368854429865</c:v>
                </c:pt>
                <c:pt idx="6">
                  <c:v>120.52423956900162</c:v>
                </c:pt>
                <c:pt idx="7">
                  <c:v>123.74786430259338</c:v>
                </c:pt>
              </c:numCache>
            </c:numRef>
          </c:val>
          <c:smooth val="0"/>
        </c:ser>
        <c:ser>
          <c:idx val="1"/>
          <c:order val="1"/>
          <c:tx>
            <c:strRef>
              <c:f>'Table 1'!$B$21</c:f>
              <c:strCache>
                <c:ptCount val="1"/>
                <c:pt idx="0">
                  <c:v>Russian Federation</c:v>
                </c:pt>
              </c:strCache>
            </c:strRef>
          </c:tx>
          <c:spPr>
            <a:ln>
              <a:solidFill>
                <a:srgbClr val="C00000"/>
              </a:solidFill>
            </a:ln>
          </c:spPr>
          <c:marker>
            <c:symbol val="circle"/>
            <c:size val="5"/>
            <c:spPr>
              <a:solidFill>
                <a:srgbClr val="C00000"/>
              </a:solidFill>
              <a:ln>
                <a:solidFill>
                  <a:srgbClr val="C00000"/>
                </a:solidFill>
              </a:ln>
            </c:spPr>
          </c:marker>
          <c:cat>
            <c:strRef>
              <c:f>'Table 1'!$F$19:$M$19</c:f>
              <c:strCache>
                <c:ptCount val="8"/>
                <c:pt idx="0">
                  <c:v>2007</c:v>
                </c:pt>
                <c:pt idx="1">
                  <c:v>2008</c:v>
                </c:pt>
                <c:pt idx="2">
                  <c:v>2009</c:v>
                </c:pt>
                <c:pt idx="3">
                  <c:v>2010</c:v>
                </c:pt>
                <c:pt idx="4">
                  <c:v>2011</c:v>
                </c:pt>
                <c:pt idx="5">
                  <c:v>2012</c:v>
                </c:pt>
                <c:pt idx="6">
                  <c:v>2013</c:v>
                </c:pt>
                <c:pt idx="7">
                  <c:v>2014</c:v>
                </c:pt>
              </c:strCache>
            </c:strRef>
          </c:cat>
          <c:val>
            <c:numRef>
              <c:f>'Table 1'!$F$21:$M$21</c:f>
              <c:numCache>
                <c:formatCode>0.0</c:formatCode>
                <c:ptCount val="8"/>
                <c:pt idx="0">
                  <c:v>100</c:v>
                </c:pt>
                <c:pt idx="1">
                  <c:v>111.5</c:v>
                </c:pt>
                <c:pt idx="2">
                  <c:v>107.5975</c:v>
                </c:pt>
                <c:pt idx="3">
                  <c:v>113.19257</c:v>
                </c:pt>
                <c:pt idx="4">
                  <c:v>116.36196196</c:v>
                </c:pt>
                <c:pt idx="5">
                  <c:v>126.13636676464002</c:v>
                </c:pt>
                <c:pt idx="6">
                  <c:v>132.19091236934275</c:v>
                </c:pt>
                <c:pt idx="7">
                  <c:v>133.77720331777488</c:v>
                </c:pt>
              </c:numCache>
            </c:numRef>
          </c:val>
          <c:smooth val="0"/>
        </c:ser>
        <c:ser>
          <c:idx val="2"/>
          <c:order val="2"/>
          <c:tx>
            <c:strRef>
              <c:f>'Table 1'!$B$22</c:f>
              <c:strCache>
                <c:ptCount val="1"/>
                <c:pt idx="0">
                  <c:v>India*</c:v>
                </c:pt>
              </c:strCache>
            </c:strRef>
          </c:tx>
          <c:spPr>
            <a:ln>
              <a:solidFill>
                <a:srgbClr val="00B050"/>
              </a:solidFill>
            </a:ln>
          </c:spPr>
          <c:marker>
            <c:symbol val="triangle"/>
            <c:size val="5"/>
            <c:spPr>
              <a:solidFill>
                <a:srgbClr val="00B050"/>
              </a:solidFill>
              <a:ln>
                <a:solidFill>
                  <a:srgbClr val="00B050"/>
                </a:solidFill>
              </a:ln>
            </c:spPr>
          </c:marker>
          <c:dPt>
            <c:idx val="2"/>
            <c:bubble3D val="0"/>
            <c:spPr>
              <a:ln>
                <a:solidFill>
                  <a:srgbClr val="00B050"/>
                </a:solidFill>
                <a:prstDash val="sysDash"/>
              </a:ln>
            </c:spPr>
          </c:dPt>
          <c:dPt>
            <c:idx val="4"/>
            <c:bubble3D val="0"/>
            <c:spPr>
              <a:ln>
                <a:solidFill>
                  <a:srgbClr val="00B050"/>
                </a:solidFill>
                <a:prstDash val="sysDash"/>
              </a:ln>
            </c:spPr>
          </c:dPt>
          <c:cat>
            <c:strRef>
              <c:f>'Table 1'!$F$19:$M$19</c:f>
              <c:strCache>
                <c:ptCount val="8"/>
                <c:pt idx="0">
                  <c:v>2007</c:v>
                </c:pt>
                <c:pt idx="1">
                  <c:v>2008</c:v>
                </c:pt>
                <c:pt idx="2">
                  <c:v>2009</c:v>
                </c:pt>
                <c:pt idx="3">
                  <c:v>2010</c:v>
                </c:pt>
                <c:pt idx="4">
                  <c:v>2011</c:v>
                </c:pt>
                <c:pt idx="5">
                  <c:v>2012</c:v>
                </c:pt>
                <c:pt idx="6">
                  <c:v>2013</c:v>
                </c:pt>
                <c:pt idx="7">
                  <c:v>2014</c:v>
                </c:pt>
              </c:strCache>
            </c:strRef>
          </c:cat>
          <c:val>
            <c:numRef>
              <c:f>'Table 1'!$F$22:$M$22</c:f>
              <c:numCache>
                <c:formatCode>0.0</c:formatCode>
                <c:ptCount val="8"/>
                <c:pt idx="0">
                  <c:v>100</c:v>
                </c:pt>
                <c:pt idx="1">
                  <c:v>117.00002464928927</c:v>
                </c:pt>
                <c:pt idx="3">
                  <c:v>130.84385005830012</c:v>
                </c:pt>
                <c:pt idx="5">
                  <c:v>137.68801169263551</c:v>
                </c:pt>
              </c:numCache>
            </c:numRef>
          </c:val>
          <c:smooth val="0"/>
        </c:ser>
        <c:ser>
          <c:idx val="3"/>
          <c:order val="3"/>
          <c:tx>
            <c:strRef>
              <c:f>'Table 1'!$B$23</c:f>
              <c:strCache>
                <c:ptCount val="1"/>
                <c:pt idx="0">
                  <c:v>China</c:v>
                </c:pt>
              </c:strCache>
            </c:strRef>
          </c:tx>
          <c:spPr>
            <a:ln>
              <a:solidFill>
                <a:srgbClr val="7030A0"/>
              </a:solidFill>
            </a:ln>
          </c:spPr>
          <c:marker>
            <c:symbol val="square"/>
            <c:size val="5"/>
            <c:spPr>
              <a:ln>
                <a:solidFill>
                  <a:srgbClr val="7030A0"/>
                </a:solidFill>
              </a:ln>
            </c:spPr>
          </c:marker>
          <c:cat>
            <c:strRef>
              <c:f>'Table 1'!$F$19:$M$19</c:f>
              <c:strCache>
                <c:ptCount val="8"/>
                <c:pt idx="0">
                  <c:v>2007</c:v>
                </c:pt>
                <c:pt idx="1">
                  <c:v>2008</c:v>
                </c:pt>
                <c:pt idx="2">
                  <c:v>2009</c:v>
                </c:pt>
                <c:pt idx="3">
                  <c:v>2010</c:v>
                </c:pt>
                <c:pt idx="4">
                  <c:v>2011</c:v>
                </c:pt>
                <c:pt idx="5">
                  <c:v>2012</c:v>
                </c:pt>
                <c:pt idx="6">
                  <c:v>2013</c:v>
                </c:pt>
                <c:pt idx="7">
                  <c:v>2014</c:v>
                </c:pt>
              </c:strCache>
            </c:strRef>
          </c:cat>
          <c:val>
            <c:numRef>
              <c:f>'Table 1'!$F$24:$M$24</c:f>
              <c:numCache>
                <c:formatCode>0.0</c:formatCode>
                <c:ptCount val="8"/>
                <c:pt idx="0">
                  <c:v>100</c:v>
                </c:pt>
                <c:pt idx="1">
                  <c:v>110.69389075965323</c:v>
                </c:pt>
                <c:pt idx="2">
                  <c:v>124.63880864603702</c:v>
                </c:pt>
                <c:pt idx="3">
                  <c:v>136.85410352534473</c:v>
                </c:pt>
                <c:pt idx="4">
                  <c:v>148.68600956483183</c:v>
                </c:pt>
                <c:pt idx="5">
                  <c:v>162.0677504256667</c:v>
                </c:pt>
                <c:pt idx="6">
                  <c:v>173.85262463924931</c:v>
                </c:pt>
                <c:pt idx="7">
                  <c:v>186.196160988636</c:v>
                </c:pt>
              </c:numCache>
            </c:numRef>
          </c:val>
          <c:smooth val="0"/>
        </c:ser>
        <c:ser>
          <c:idx val="4"/>
          <c:order val="4"/>
          <c:tx>
            <c:strRef>
              <c:f>'Table 1'!$B$27</c:f>
              <c:strCache>
                <c:ptCount val="1"/>
                <c:pt idx="0">
                  <c:v>South Africa**</c:v>
                </c:pt>
              </c:strCache>
            </c:strRef>
          </c:tx>
          <c:spPr>
            <a:ln>
              <a:solidFill>
                <a:schemeClr val="accent5">
                  <a:lumMod val="50000"/>
                </a:schemeClr>
              </a:solidFill>
            </a:ln>
          </c:spPr>
          <c:marker>
            <c:symbol val="x"/>
            <c:size val="5"/>
            <c:spPr>
              <a:ln>
                <a:solidFill>
                  <a:schemeClr val="accent5">
                    <a:lumMod val="50000"/>
                  </a:schemeClr>
                </a:solidFill>
              </a:ln>
            </c:spPr>
          </c:marker>
          <c:cat>
            <c:strRef>
              <c:f>'Table 1'!$F$19:$M$19</c:f>
              <c:strCache>
                <c:ptCount val="8"/>
                <c:pt idx="0">
                  <c:v>2007</c:v>
                </c:pt>
                <c:pt idx="1">
                  <c:v>2008</c:v>
                </c:pt>
                <c:pt idx="2">
                  <c:v>2009</c:v>
                </c:pt>
                <c:pt idx="3">
                  <c:v>2010</c:v>
                </c:pt>
                <c:pt idx="4">
                  <c:v>2011</c:v>
                </c:pt>
                <c:pt idx="5">
                  <c:v>2012</c:v>
                </c:pt>
                <c:pt idx="6">
                  <c:v>2013</c:v>
                </c:pt>
                <c:pt idx="7">
                  <c:v>2014</c:v>
                </c:pt>
              </c:strCache>
            </c:strRef>
          </c:cat>
          <c:val>
            <c:numRef>
              <c:f>'Table 1'!$F$27:$M$27</c:f>
              <c:numCache>
                <c:formatCode>0.0</c:formatCode>
                <c:ptCount val="8"/>
                <c:pt idx="0">
                  <c:v>100</c:v>
                </c:pt>
                <c:pt idx="1">
                  <c:v>99.818331242700808</c:v>
                </c:pt>
                <c:pt idx="2">
                  <c:v>103.85397292270426</c:v>
                </c:pt>
                <c:pt idx="3">
                  <c:v>113.95389073921881</c:v>
                </c:pt>
                <c:pt idx="4">
                  <c:v>117.06821229291923</c:v>
                </c:pt>
                <c:pt idx="5">
                  <c:v>120.68861109909597</c:v>
                </c:pt>
                <c:pt idx="6">
                  <c:v>120.65400752627708</c:v>
                </c:pt>
                <c:pt idx="7">
                  <c:v>120.65400752627708</c:v>
                </c:pt>
              </c:numCache>
            </c:numRef>
          </c:val>
          <c:smooth val="0"/>
        </c:ser>
        <c:dLbls>
          <c:showLegendKey val="0"/>
          <c:showVal val="0"/>
          <c:showCatName val="0"/>
          <c:showSerName val="0"/>
          <c:showPercent val="0"/>
          <c:showBubbleSize val="0"/>
        </c:dLbls>
        <c:marker val="1"/>
        <c:smooth val="0"/>
        <c:axId val="37988224"/>
        <c:axId val="38002688"/>
      </c:lineChart>
      <c:catAx>
        <c:axId val="37988224"/>
        <c:scaling>
          <c:orientation val="minMax"/>
        </c:scaling>
        <c:delete val="0"/>
        <c:axPos val="b"/>
        <c:majorTickMark val="out"/>
        <c:minorTickMark val="none"/>
        <c:tickLblPos val="nextTo"/>
        <c:crossAx val="38002688"/>
        <c:crosses val="autoZero"/>
        <c:auto val="1"/>
        <c:lblAlgn val="ctr"/>
        <c:lblOffset val="100"/>
        <c:noMultiLvlLbl val="0"/>
      </c:catAx>
      <c:valAx>
        <c:axId val="38002688"/>
        <c:scaling>
          <c:orientation val="minMax"/>
          <c:max val="200"/>
          <c:min val="80"/>
        </c:scaling>
        <c:delete val="0"/>
        <c:axPos val="l"/>
        <c:majorGridlines/>
        <c:title>
          <c:tx>
            <c:rich>
              <a:bodyPr rot="-5400000" vert="horz"/>
              <a:lstStyle/>
              <a:p>
                <a:pPr>
                  <a:defRPr/>
                </a:pPr>
                <a:r>
                  <a:rPr lang="en-US"/>
                  <a:t>Real wage index (base year = 2007)</a:t>
                </a:r>
              </a:p>
            </c:rich>
          </c:tx>
          <c:layout>
            <c:manualLayout>
              <c:xMode val="edge"/>
              <c:yMode val="edge"/>
              <c:x val="6.8362045392398136E-3"/>
              <c:y val="0.3516444642532891"/>
            </c:manualLayout>
          </c:layout>
          <c:overlay val="0"/>
        </c:title>
        <c:numFmt formatCode="0" sourceLinked="0"/>
        <c:majorTickMark val="out"/>
        <c:minorTickMark val="none"/>
        <c:tickLblPos val="nextTo"/>
        <c:crossAx val="37988224"/>
        <c:crosses val="autoZero"/>
        <c:crossBetween val="midCat"/>
        <c:majorUnit val="20"/>
      </c:valAx>
    </c:plotArea>
    <c:legend>
      <c:legendPos val="t"/>
      <c:layout>
        <c:manualLayout>
          <c:xMode val="edge"/>
          <c:yMode val="edge"/>
          <c:x val="8.6350298858301394E-2"/>
          <c:y val="0"/>
          <c:w val="0.8272992363846482"/>
          <c:h val="0.12709408684002194"/>
        </c:manualLayout>
      </c:layout>
      <c:overlay val="0"/>
    </c:legend>
    <c:plotVisOnly val="1"/>
    <c:dispBlanksAs val="span"/>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4499919630679335E-2"/>
          <c:y val="4.5798145249244727E-2"/>
          <c:w val="0.84879768087233809"/>
          <c:h val="0.89717174024531443"/>
        </c:manualLayout>
      </c:layout>
      <c:barChart>
        <c:barDir val="col"/>
        <c:grouping val="clustered"/>
        <c:varyColors val="0"/>
        <c:ser>
          <c:idx val="0"/>
          <c:order val="0"/>
          <c:spPr>
            <a:solidFill>
              <a:srgbClr val="002060"/>
            </a:solidFill>
            <a:ln>
              <a:solidFill>
                <a:srgbClr val="002060"/>
              </a:solidFill>
            </a:ln>
          </c:spPr>
          <c:invertIfNegative val="0"/>
          <c:cat>
            <c:strRef>
              <c:f>'Figure 5'!$G$6:$G$10</c:f>
              <c:strCache>
                <c:ptCount val="5"/>
                <c:pt idx="0">
                  <c:v>South Africa</c:v>
                </c:pt>
                <c:pt idx="1">
                  <c:v>India</c:v>
                </c:pt>
                <c:pt idx="2">
                  <c:v>Brazil</c:v>
                </c:pt>
                <c:pt idx="3">
                  <c:v>China</c:v>
                </c:pt>
                <c:pt idx="4">
                  <c:v>Russian Federation</c:v>
                </c:pt>
              </c:strCache>
            </c:strRef>
          </c:cat>
          <c:val>
            <c:numRef>
              <c:f>'Figure 5'!$J$6:$J$10</c:f>
              <c:numCache>
                <c:formatCode>0</c:formatCode>
                <c:ptCount val="5"/>
                <c:pt idx="0" formatCode="General">
                  <c:v>76</c:v>
                </c:pt>
                <c:pt idx="1">
                  <c:v>72</c:v>
                </c:pt>
                <c:pt idx="2" formatCode="0.0">
                  <c:v>69.114182852571233</c:v>
                </c:pt>
                <c:pt idx="3" formatCode="0.0">
                  <c:v>60.408214827479704</c:v>
                </c:pt>
                <c:pt idx="4" formatCode="0.0">
                  <c:v>30.740663998342367</c:v>
                </c:pt>
              </c:numCache>
            </c:numRef>
          </c:val>
        </c:ser>
        <c:dLbls>
          <c:showLegendKey val="0"/>
          <c:showVal val="0"/>
          <c:showCatName val="0"/>
          <c:showSerName val="0"/>
          <c:showPercent val="0"/>
          <c:showBubbleSize val="0"/>
        </c:dLbls>
        <c:gapWidth val="150"/>
        <c:axId val="38954112"/>
        <c:axId val="38955648"/>
      </c:barChart>
      <c:catAx>
        <c:axId val="38954112"/>
        <c:scaling>
          <c:orientation val="minMax"/>
        </c:scaling>
        <c:delete val="0"/>
        <c:axPos val="b"/>
        <c:majorTickMark val="out"/>
        <c:minorTickMark val="none"/>
        <c:tickLblPos val="nextTo"/>
        <c:crossAx val="38955648"/>
        <c:crosses val="autoZero"/>
        <c:auto val="1"/>
        <c:lblAlgn val="ctr"/>
        <c:lblOffset val="100"/>
        <c:noMultiLvlLbl val="0"/>
      </c:catAx>
      <c:valAx>
        <c:axId val="38955648"/>
        <c:scaling>
          <c:orientation val="minMax"/>
        </c:scaling>
        <c:delete val="0"/>
        <c:axPos val="l"/>
        <c:majorGridlines/>
        <c:title>
          <c:tx>
            <c:rich>
              <a:bodyPr rot="-5400000" vert="horz"/>
              <a:lstStyle/>
              <a:p>
                <a:pPr>
                  <a:defRPr/>
                </a:pPr>
                <a:r>
                  <a:rPr lang="en-US"/>
                  <a:t>Minimum to median wage ratio (%)</a:t>
                </a:r>
              </a:p>
            </c:rich>
          </c:tx>
          <c:layout>
            <c:manualLayout>
              <c:xMode val="edge"/>
              <c:yMode val="edge"/>
              <c:x val="1.1151151794188829E-2"/>
              <c:y val="0.34531080925159346"/>
            </c:manualLayout>
          </c:layout>
          <c:overlay val="0"/>
        </c:title>
        <c:numFmt formatCode="0" sourceLinked="0"/>
        <c:majorTickMark val="out"/>
        <c:minorTickMark val="none"/>
        <c:tickLblPos val="nextTo"/>
        <c:crossAx val="38954112"/>
        <c:crosses val="autoZero"/>
        <c:crossBetween val="between"/>
      </c:valAx>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stacked"/>
        <c:varyColors val="0"/>
        <c:ser>
          <c:idx val="0"/>
          <c:order val="0"/>
          <c:tx>
            <c:strRef>
              <c:f>Sheet1!$B$1</c:f>
              <c:strCache>
                <c:ptCount val="1"/>
                <c:pt idx="0">
                  <c:v>Informal employment in the informal sector</c:v>
                </c:pt>
              </c:strCache>
            </c:strRef>
          </c:tx>
          <c:invertIfNegative val="0"/>
          <c:dLbls>
            <c:txPr>
              <a:bodyPr/>
              <a:lstStyle/>
              <a:p>
                <a:pPr>
                  <a:defRPr sz="1200" b="1">
                    <a:solidFill>
                      <a:schemeClr val="bg1"/>
                    </a:solidFill>
                  </a:defRPr>
                </a:pPr>
                <a:endParaRPr lang="en-US"/>
              </a:p>
            </c:txPr>
            <c:showLegendKey val="0"/>
            <c:showVal val="1"/>
            <c:showCatName val="0"/>
            <c:showSerName val="0"/>
            <c:showPercent val="0"/>
            <c:showBubbleSize val="0"/>
            <c:showLeaderLines val="0"/>
          </c:dLbls>
          <c:cat>
            <c:strRef>
              <c:f>Sheet1!$A$2:$A$6</c:f>
              <c:strCache>
                <c:ptCount val="5"/>
                <c:pt idx="0">
                  <c:v>Brazil (2013)</c:v>
                </c:pt>
                <c:pt idx="1">
                  <c:v>China (2010)</c:v>
                </c:pt>
                <c:pt idx="2">
                  <c:v>India (2012)</c:v>
                </c:pt>
                <c:pt idx="3">
                  <c:v>Russian Federation (2012) </c:v>
                </c:pt>
                <c:pt idx="4">
                  <c:v>South Africa (2010 IV)</c:v>
                </c:pt>
              </c:strCache>
            </c:strRef>
          </c:cat>
          <c:val>
            <c:numRef>
              <c:f>Sheet1!$B$2:$B$6</c:f>
              <c:numCache>
                <c:formatCode>General</c:formatCode>
                <c:ptCount val="5"/>
                <c:pt idx="0">
                  <c:v>21.7</c:v>
                </c:pt>
                <c:pt idx="1">
                  <c:v>21.9</c:v>
                </c:pt>
                <c:pt idx="2">
                  <c:v>66.8</c:v>
                </c:pt>
                <c:pt idx="3">
                  <c:v>19</c:v>
                </c:pt>
                <c:pt idx="4">
                  <c:v>17.8</c:v>
                </c:pt>
              </c:numCache>
            </c:numRef>
          </c:val>
        </c:ser>
        <c:ser>
          <c:idx val="1"/>
          <c:order val="1"/>
          <c:tx>
            <c:strRef>
              <c:f>Sheet1!$C$1</c:f>
              <c:strCache>
                <c:ptCount val="1"/>
                <c:pt idx="0">
                  <c:v>Informal employment outside the informal sector</c:v>
                </c:pt>
              </c:strCache>
            </c:strRef>
          </c:tx>
          <c:invertIfNegative val="0"/>
          <c:dLbls>
            <c:txPr>
              <a:bodyPr/>
              <a:lstStyle/>
              <a:p>
                <a:pPr>
                  <a:defRPr sz="1200" b="1">
                    <a:solidFill>
                      <a:schemeClr val="bg1"/>
                    </a:solidFill>
                  </a:defRPr>
                </a:pPr>
                <a:endParaRPr lang="en-US"/>
              </a:p>
            </c:txPr>
            <c:showLegendKey val="0"/>
            <c:showVal val="1"/>
            <c:showCatName val="0"/>
            <c:showSerName val="0"/>
            <c:showPercent val="0"/>
            <c:showBubbleSize val="0"/>
            <c:showLeaderLines val="0"/>
          </c:dLbls>
          <c:cat>
            <c:strRef>
              <c:f>Sheet1!$A$2:$A$6</c:f>
              <c:strCache>
                <c:ptCount val="5"/>
                <c:pt idx="0">
                  <c:v>Brazil (2013)</c:v>
                </c:pt>
                <c:pt idx="1">
                  <c:v>China (2010)</c:v>
                </c:pt>
                <c:pt idx="2">
                  <c:v>India (2012)</c:v>
                </c:pt>
                <c:pt idx="3">
                  <c:v>Russian Federation (2012) </c:v>
                </c:pt>
                <c:pt idx="4">
                  <c:v>South Africa (2010 IV)</c:v>
                </c:pt>
              </c:strCache>
            </c:strRef>
          </c:cat>
          <c:val>
            <c:numRef>
              <c:f>Sheet1!$C$2:$C$6</c:f>
              <c:numCache>
                <c:formatCode>General</c:formatCode>
                <c:ptCount val="5"/>
                <c:pt idx="0">
                  <c:v>15</c:v>
                </c:pt>
                <c:pt idx="1">
                  <c:v>12.5</c:v>
                </c:pt>
                <c:pt idx="2">
                  <c:v>17.899999999999999</c:v>
                </c:pt>
                <c:pt idx="4">
                  <c:v>14.9</c:v>
                </c:pt>
              </c:numCache>
            </c:numRef>
          </c:val>
        </c:ser>
        <c:dLbls>
          <c:showLegendKey val="0"/>
          <c:showVal val="0"/>
          <c:showCatName val="0"/>
          <c:showSerName val="0"/>
          <c:showPercent val="0"/>
          <c:showBubbleSize val="0"/>
        </c:dLbls>
        <c:gapWidth val="150"/>
        <c:overlap val="100"/>
        <c:axId val="38807424"/>
        <c:axId val="38808960"/>
      </c:barChart>
      <c:catAx>
        <c:axId val="38807424"/>
        <c:scaling>
          <c:orientation val="minMax"/>
        </c:scaling>
        <c:delete val="0"/>
        <c:axPos val="b"/>
        <c:majorTickMark val="out"/>
        <c:minorTickMark val="none"/>
        <c:tickLblPos val="nextTo"/>
        <c:crossAx val="38808960"/>
        <c:crosses val="autoZero"/>
        <c:auto val="1"/>
        <c:lblAlgn val="ctr"/>
        <c:lblOffset val="100"/>
        <c:noMultiLvlLbl val="0"/>
      </c:catAx>
      <c:valAx>
        <c:axId val="38808960"/>
        <c:scaling>
          <c:orientation val="minMax"/>
        </c:scaling>
        <c:delete val="0"/>
        <c:axPos val="l"/>
        <c:majorGridlines/>
        <c:numFmt formatCode="General" sourceLinked="1"/>
        <c:majorTickMark val="out"/>
        <c:minorTickMark val="none"/>
        <c:tickLblPos val="nextTo"/>
        <c:crossAx val="38807424"/>
        <c:crosses val="autoZero"/>
        <c:crossBetween val="between"/>
      </c:valAx>
    </c:plotArea>
    <c:legend>
      <c:legendPos val="r"/>
      <c:layout>
        <c:manualLayout>
          <c:xMode val="edge"/>
          <c:yMode val="edge"/>
          <c:x val="0.66391666098724789"/>
          <c:y val="0.28039607519179338"/>
          <c:w val="0.32274448497319158"/>
          <c:h val="0.30693070317948679"/>
        </c:manualLayout>
      </c:layout>
      <c:overlay val="0"/>
      <c:txPr>
        <a:bodyPr/>
        <a:lstStyle/>
        <a:p>
          <a:pPr>
            <a:defRPr sz="1600"/>
          </a:pPr>
          <a:endParaRPr lang="en-US"/>
        </a:p>
      </c:txPr>
    </c:legend>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0" i="0" u="none" strike="noStrike" kern="1200" spc="0" baseline="0">
                <a:solidFill>
                  <a:schemeClr val="tx1">
                    <a:lumMod val="65000"/>
                    <a:lumOff val="35000"/>
                  </a:schemeClr>
                </a:solidFill>
                <a:latin typeface="+mn-lt"/>
                <a:ea typeface="+mn-ea"/>
                <a:cs typeface="+mn-cs"/>
              </a:defRPr>
            </a:pPr>
            <a:r>
              <a:rPr lang="en-US" sz="2000" dirty="0"/>
              <a:t>ILO </a:t>
            </a:r>
            <a:r>
              <a:rPr lang="en-US" sz="2000" dirty="0" smtClean="0"/>
              <a:t>estimates that globally there are 2.3 million work-related</a:t>
            </a:r>
            <a:r>
              <a:rPr lang="en-US" sz="2000" baseline="0" dirty="0" smtClean="0"/>
              <a:t> </a:t>
            </a:r>
            <a:r>
              <a:rPr lang="en-US" sz="2000" baseline="0" dirty="0"/>
              <a:t>d</a:t>
            </a:r>
            <a:r>
              <a:rPr lang="en-US" sz="2000" baseline="0" dirty="0" smtClean="0"/>
              <a:t>eaths annually</a:t>
            </a:r>
            <a:r>
              <a:rPr lang="en-US" sz="2000" baseline="0" dirty="0"/>
              <a:t> </a:t>
            </a:r>
            <a:r>
              <a:rPr lang="en-US" sz="2000" baseline="0" dirty="0" smtClean="0"/>
              <a:t>due </a:t>
            </a:r>
            <a:r>
              <a:rPr lang="en-US" sz="2000" baseline="0" dirty="0"/>
              <a:t>to </a:t>
            </a:r>
            <a:r>
              <a:rPr lang="en-US" sz="2000" baseline="0" dirty="0" smtClean="0"/>
              <a:t>injuries </a:t>
            </a:r>
            <a:r>
              <a:rPr lang="en-US" sz="2000" baseline="0" dirty="0"/>
              <a:t>and </a:t>
            </a:r>
            <a:r>
              <a:rPr lang="en-US" sz="2000" baseline="0" dirty="0" smtClean="0"/>
              <a:t>disease </a:t>
            </a:r>
            <a:endParaRPr lang="en-US" sz="2000" dirty="0"/>
          </a:p>
        </c:rich>
      </c:tx>
      <c:layout>
        <c:manualLayout>
          <c:xMode val="edge"/>
          <c:yMode val="edge"/>
          <c:x val="4.2303406197497319E-2"/>
          <c:y val="0"/>
        </c:manualLayout>
      </c:layout>
      <c:overlay val="0"/>
      <c:spPr>
        <a:noFill/>
        <a:ln>
          <a:noFill/>
        </a:ln>
        <a:effectLst/>
      </c:spPr>
    </c:title>
    <c:autoTitleDeleted val="0"/>
    <c:plotArea>
      <c:layout/>
      <c:pieChart>
        <c:varyColors val="1"/>
        <c:ser>
          <c:idx val="0"/>
          <c:order val="0"/>
          <c:dPt>
            <c:idx val="0"/>
            <c:bubble3D val="0"/>
            <c:spPr>
              <a:solidFill>
                <a:schemeClr val="accent1">
                  <a:lumMod val="20000"/>
                  <a:lumOff val="80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01-3016-4A66-A89C-0C17C0ACE022}"/>
              </c:ext>
            </c:extLst>
          </c:dPt>
          <c:dPt>
            <c:idx val="1"/>
            <c:bubble3D val="0"/>
            <c:spPr>
              <a:solidFill>
                <a:schemeClr val="accent2"/>
              </a:solidFill>
              <a:ln w="19050">
                <a:solidFill>
                  <a:schemeClr val="lt1"/>
                </a:solidFill>
              </a:ln>
              <a:effectLst/>
            </c:spPr>
            <c:extLst xmlns:c16r2="http://schemas.microsoft.com/office/drawing/2015/06/chart">
              <c:ext xmlns:c16="http://schemas.microsoft.com/office/drawing/2014/chart" uri="{C3380CC4-5D6E-409C-BE32-E72D297353CC}">
                <c16:uniqueId val="{00000003-3016-4A66-A89C-0C17C0ACE022}"/>
              </c:ext>
            </c:extLst>
          </c:dPt>
          <c:cat>
            <c:strRef>
              <c:f>'all deaths'!$C$4:$C$5</c:f>
              <c:strCache>
                <c:ptCount val="1"/>
                <c:pt idx="0">
                  <c:v>Work-Related Deaths in BRICS</c:v>
                </c:pt>
              </c:strCache>
            </c:strRef>
          </c:cat>
          <c:val>
            <c:numRef>
              <c:f>'all deaths'!$D$4:$D$5</c:f>
              <c:numCache>
                <c:formatCode>_(* #,##0_);_(* \(#,##0\);_(* "-"??_);_(@_)</c:formatCode>
                <c:ptCount val="2"/>
                <c:pt idx="0">
                  <c:v>1040000</c:v>
                </c:pt>
                <c:pt idx="1">
                  <c:v>1260000</c:v>
                </c:pt>
              </c:numCache>
            </c:numRef>
          </c:val>
          <c:extLst xmlns:c16r2="http://schemas.microsoft.com/office/drawing/2015/06/chart">
            <c:ext xmlns:c16="http://schemas.microsoft.com/office/drawing/2014/chart" uri="{C3380CC4-5D6E-409C-BE32-E72D297353CC}">
              <c16:uniqueId val="{00000004-3016-4A66-A89C-0C17C0ACE022}"/>
            </c:ext>
          </c:extLst>
        </c:ser>
        <c:dLbls>
          <c:showLegendKey val="0"/>
          <c:showVal val="0"/>
          <c:showCatName val="0"/>
          <c:showSerName val="0"/>
          <c:showPercent val="0"/>
          <c:showBubbleSize val="0"/>
          <c:showLeaderLines val="1"/>
        </c:dLbls>
        <c:firstSliceAng val="0"/>
      </c:pieChart>
      <c:spPr>
        <a:noFill/>
        <a:ln>
          <a:noFill/>
        </a:ln>
        <a:effectLst/>
      </c:spPr>
    </c:plotArea>
    <c:legend>
      <c:legendPos val="r"/>
      <c:layout>
        <c:manualLayout>
          <c:xMode val="edge"/>
          <c:yMode val="edge"/>
          <c:x val="0.63386044312028567"/>
          <c:y val="0.26468629777442204"/>
          <c:w val="0.3252987160388735"/>
          <c:h val="0.1315586236651925"/>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userShapes r:id="rId2"/>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pieChart>
        <c:varyColors val="1"/>
        <c:dLbls>
          <c:showLegendKey val="0"/>
          <c:showVal val="0"/>
          <c:showCatName val="0"/>
          <c:showSerName val="0"/>
          <c:showPercent val="0"/>
          <c:showBubbleSize val="0"/>
          <c:showLeaderLines val="0"/>
        </c:dLbls>
        <c:firstSliceAng val="0"/>
      </c:pieChart>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diseases!$D$3</c:f>
              <c:strCache>
                <c:ptCount val="1"/>
              </c:strCache>
            </c:strRef>
          </c:tx>
          <c:spPr>
            <a:solidFill>
              <a:schemeClr val="tx2">
                <a:lumMod val="20000"/>
                <a:lumOff val="80000"/>
              </a:schemeClr>
            </a:solidFill>
          </c:spPr>
          <c:dPt>
            <c:idx val="0"/>
            <c:bubble3D val="0"/>
            <c:spPr>
              <a:solidFill>
                <a:schemeClr val="tx2">
                  <a:lumMod val="20000"/>
                  <a:lumOff val="80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01-80E1-479F-9C35-7EB82AC7E3CE}"/>
              </c:ext>
            </c:extLst>
          </c:dPt>
          <c:dPt>
            <c:idx val="1"/>
            <c:bubble3D val="0"/>
            <c:spPr>
              <a:solidFill>
                <a:srgbClr val="C00000"/>
              </a:solidFill>
              <a:ln w="19050">
                <a:solidFill>
                  <a:schemeClr val="lt1"/>
                </a:solidFill>
              </a:ln>
              <a:effectLst/>
            </c:spPr>
            <c:extLst xmlns:c16r2="http://schemas.microsoft.com/office/drawing/2015/06/chart">
              <c:ext xmlns:c16="http://schemas.microsoft.com/office/drawing/2014/chart" uri="{C3380CC4-5D6E-409C-BE32-E72D297353CC}">
                <c16:uniqueId val="{00000003-80E1-479F-9C35-7EB82AC7E3CE}"/>
              </c:ext>
            </c:extLst>
          </c:dPt>
          <c:cat>
            <c:strRef>
              <c:f>diseases!$C$4:$C$5</c:f>
              <c:strCache>
                <c:ptCount val="1"/>
                <c:pt idx="0">
                  <c:v>BRICS Work-Related Deaths Caused by Disease</c:v>
                </c:pt>
              </c:strCache>
            </c:strRef>
          </c:cat>
          <c:val>
            <c:numRef>
              <c:f>diseases!$D$4:$D$5</c:f>
              <c:numCache>
                <c:formatCode>_(* #,##0_);_(* \(#,##0\);_(* "-"??_);_(@_)</c:formatCode>
                <c:ptCount val="2"/>
                <c:pt idx="0">
                  <c:v>845000</c:v>
                </c:pt>
                <c:pt idx="1">
                  <c:v>195000</c:v>
                </c:pt>
              </c:numCache>
            </c:numRef>
          </c:val>
          <c:extLst xmlns:c16r2="http://schemas.microsoft.com/office/drawing/2015/06/chart">
            <c:ext xmlns:c16="http://schemas.microsoft.com/office/drawing/2014/chart" uri="{C3380CC4-5D6E-409C-BE32-E72D297353CC}">
              <c16:uniqueId val="{00000004-80E1-479F-9C35-7EB82AC7E3CE}"/>
            </c:ext>
          </c:extLst>
        </c:ser>
        <c:dLbls>
          <c:showLegendKey val="0"/>
          <c:showVal val="0"/>
          <c:showCatName val="0"/>
          <c:showSerName val="0"/>
          <c:showPercent val="0"/>
          <c:showBubbleSize val="0"/>
          <c:showLeaderLines val="1"/>
        </c:dLbls>
        <c:firstSliceAng val="0"/>
      </c:pieChart>
      <c:spPr>
        <a:noFill/>
        <a:ln>
          <a:noFill/>
        </a:ln>
        <a:effectLst/>
      </c:spPr>
    </c:plotArea>
    <c:legend>
      <c:legendPos val="r"/>
      <c:layout>
        <c:manualLayout>
          <c:xMode val="edge"/>
          <c:yMode val="edge"/>
          <c:x val="0.66683808008260526"/>
          <c:y val="0.28740310297150889"/>
          <c:w val="0.26254721697589162"/>
          <c:h val="0.30194154105830323"/>
        </c:manualLayout>
      </c:layout>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7721067545416439E-2"/>
          <c:y val="2.0303267982074904E-2"/>
          <c:w val="0.87494165434807469"/>
          <c:h val="0.86880563875869043"/>
        </c:manualLayout>
      </c:layout>
      <c:barChart>
        <c:barDir val="col"/>
        <c:grouping val="clustered"/>
        <c:varyColors val="0"/>
        <c:ser>
          <c:idx val="0"/>
          <c:order val="0"/>
          <c:tx>
            <c:strRef>
              <c:f>'collective bargaining'!$E$18</c:f>
              <c:strCache>
                <c:ptCount val="1"/>
                <c:pt idx="0">
                  <c:v>Collective bargaining coverage rate</c:v>
                </c:pt>
              </c:strCache>
            </c:strRef>
          </c:tx>
          <c:spPr>
            <a:solidFill>
              <a:srgbClr val="002060"/>
            </a:solidFill>
            <a:ln>
              <a:solidFill>
                <a:srgbClr val="002060"/>
              </a:solidFill>
            </a:ln>
          </c:spPr>
          <c:invertIfNegative val="0"/>
          <c:cat>
            <c:strRef>
              <c:f>'collective bargaining'!$D$19:$D$22</c:f>
              <c:strCache>
                <c:ptCount val="4"/>
                <c:pt idx="0">
                  <c:v>China (2009 - 2012)</c:v>
                </c:pt>
                <c:pt idx="1">
                  <c:v>Russian Federation (2009 - 2012)</c:v>
                </c:pt>
                <c:pt idx="2">
                  <c:v>South Africa (2011 - 2012)</c:v>
                </c:pt>
                <c:pt idx="3">
                  <c:v>Brazil (2009 - 2012)</c:v>
                </c:pt>
              </c:strCache>
            </c:strRef>
          </c:cat>
          <c:val>
            <c:numRef>
              <c:f>'collective bargaining'!$E$19:$E$22</c:f>
              <c:numCache>
                <c:formatCode>General</c:formatCode>
                <c:ptCount val="4"/>
                <c:pt idx="0">
                  <c:v>23.4</c:v>
                </c:pt>
                <c:pt idx="1">
                  <c:v>26.4</c:v>
                </c:pt>
                <c:pt idx="2">
                  <c:v>32.1</c:v>
                </c:pt>
                <c:pt idx="3">
                  <c:v>59</c:v>
                </c:pt>
              </c:numCache>
            </c:numRef>
          </c:val>
        </c:ser>
        <c:ser>
          <c:idx val="1"/>
          <c:order val="1"/>
          <c:tx>
            <c:strRef>
              <c:f>'collective bargaining'!$F$18</c:f>
              <c:strCache>
                <c:ptCount val="1"/>
                <c:pt idx="0">
                  <c:v>Collective bargaining coverage rate</c:v>
                </c:pt>
              </c:strCache>
            </c:strRef>
          </c:tx>
          <c:spPr>
            <a:solidFill>
              <a:srgbClr val="C00000"/>
            </a:solidFill>
            <a:ln>
              <a:solidFill>
                <a:srgbClr val="C00000"/>
              </a:solidFill>
            </a:ln>
          </c:spPr>
          <c:invertIfNegative val="0"/>
          <c:cat>
            <c:strRef>
              <c:f>'collective bargaining'!$D$19:$D$22</c:f>
              <c:strCache>
                <c:ptCount val="4"/>
                <c:pt idx="0">
                  <c:v>China (2009 - 2012)</c:v>
                </c:pt>
                <c:pt idx="1">
                  <c:v>Russian Federation (2009 - 2012)</c:v>
                </c:pt>
                <c:pt idx="2">
                  <c:v>South Africa (2011 - 2012)</c:v>
                </c:pt>
                <c:pt idx="3">
                  <c:v>Brazil (2009 - 2012)</c:v>
                </c:pt>
              </c:strCache>
            </c:strRef>
          </c:cat>
          <c:val>
            <c:numRef>
              <c:f>'collective bargaining'!$F$19:$F$22</c:f>
              <c:numCache>
                <c:formatCode>General</c:formatCode>
                <c:ptCount val="4"/>
                <c:pt idx="0">
                  <c:v>39.299999999999997</c:v>
                </c:pt>
                <c:pt idx="1">
                  <c:v>23.5</c:v>
                </c:pt>
                <c:pt idx="2">
                  <c:v>32.6</c:v>
                </c:pt>
                <c:pt idx="3">
                  <c:v>64.2</c:v>
                </c:pt>
              </c:numCache>
            </c:numRef>
          </c:val>
        </c:ser>
        <c:dLbls>
          <c:showLegendKey val="0"/>
          <c:showVal val="0"/>
          <c:showCatName val="0"/>
          <c:showSerName val="0"/>
          <c:showPercent val="0"/>
          <c:showBubbleSize val="0"/>
        </c:dLbls>
        <c:gapWidth val="150"/>
        <c:axId val="39246464"/>
        <c:axId val="39252352"/>
      </c:barChart>
      <c:catAx>
        <c:axId val="39246464"/>
        <c:scaling>
          <c:orientation val="minMax"/>
        </c:scaling>
        <c:delete val="0"/>
        <c:axPos val="b"/>
        <c:majorTickMark val="out"/>
        <c:minorTickMark val="none"/>
        <c:tickLblPos val="nextTo"/>
        <c:txPr>
          <a:bodyPr/>
          <a:lstStyle/>
          <a:p>
            <a:pPr>
              <a:defRPr sz="1000"/>
            </a:pPr>
            <a:endParaRPr lang="en-US"/>
          </a:p>
        </c:txPr>
        <c:crossAx val="39252352"/>
        <c:crosses val="autoZero"/>
        <c:auto val="1"/>
        <c:lblAlgn val="ctr"/>
        <c:lblOffset val="100"/>
        <c:noMultiLvlLbl val="0"/>
      </c:catAx>
      <c:valAx>
        <c:axId val="39252352"/>
        <c:scaling>
          <c:orientation val="minMax"/>
        </c:scaling>
        <c:delete val="0"/>
        <c:axPos val="l"/>
        <c:majorGridlines/>
        <c:title>
          <c:tx>
            <c:rich>
              <a:bodyPr rot="-5400000" vert="horz"/>
              <a:lstStyle/>
              <a:p>
                <a:pPr>
                  <a:defRPr b="1"/>
                </a:pPr>
                <a:r>
                  <a:rPr lang="en-US" b="1"/>
                  <a:t>Adjusted collective bargaining coverage rate (%)</a:t>
                </a:r>
              </a:p>
            </c:rich>
          </c:tx>
          <c:layout/>
          <c:overlay val="0"/>
        </c:title>
        <c:numFmt formatCode="General" sourceLinked="1"/>
        <c:majorTickMark val="out"/>
        <c:minorTickMark val="none"/>
        <c:tickLblPos val="nextTo"/>
        <c:crossAx val="39246464"/>
        <c:crosses val="autoZero"/>
        <c:crossBetween val="between"/>
      </c:valAx>
    </c:plotArea>
    <c:plotVisOnly val="1"/>
    <c:dispBlanksAs val="gap"/>
    <c:showDLblsOverMax val="0"/>
  </c:chart>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0.37755</cdr:x>
      <cdr:y>0.44936</cdr:y>
    </cdr:from>
    <cdr:to>
      <cdr:x>0.56442</cdr:x>
      <cdr:y>0.62809</cdr:y>
    </cdr:to>
    <cdr:sp macro="" textlink="">
      <cdr:nvSpPr>
        <cdr:cNvPr id="2" name="TextBox 1"/>
        <cdr:cNvSpPr txBox="1"/>
      </cdr:nvSpPr>
      <cdr:spPr>
        <a:xfrm xmlns:a="http://schemas.openxmlformats.org/drawingml/2006/main">
          <a:off x="2664296" y="2172495"/>
          <a:ext cx="1318721" cy="86409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2400" dirty="0">
              <a:solidFill>
                <a:schemeClr val="bg1">
                  <a:lumMod val="50000"/>
                </a:schemeClr>
              </a:solidFill>
            </a:rPr>
            <a:t>1.04 Million</a:t>
          </a:r>
        </a:p>
      </cdr:txBody>
    </cdr:sp>
  </cdr:relSizeAnchor>
  <cdr:relSizeAnchor xmlns:cdr="http://schemas.openxmlformats.org/drawingml/2006/chartDrawing">
    <cdr:from>
      <cdr:x>0.06126</cdr:x>
      <cdr:y>0.44932</cdr:y>
    </cdr:from>
    <cdr:to>
      <cdr:x>0.13694</cdr:x>
      <cdr:y>0.55616</cdr:y>
    </cdr:to>
    <cdr:sp macro="" textlink="">
      <cdr:nvSpPr>
        <cdr:cNvPr id="4" name="TextBox 3"/>
        <cdr:cNvSpPr txBox="1"/>
      </cdr:nvSpPr>
      <cdr:spPr>
        <a:xfrm xmlns:a="http://schemas.openxmlformats.org/drawingml/2006/main">
          <a:off x="323850" y="1562101"/>
          <a:ext cx="400050" cy="37147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DE7D2FB-F871-4E9B-9CC1-8CF098AB8A8B}" type="datetimeFigureOut">
              <a:rPr lang="en-GB" smtClean="0"/>
              <a:pPr/>
              <a:t>19/01/2016</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259692F-F0A1-4A0E-AD06-97D597CC59A8}" type="slidenum">
              <a:rPr lang="en-GB" smtClean="0"/>
              <a:pPr/>
              <a:t>‹#›</a:t>
            </a:fld>
            <a:endParaRPr lang="en-GB"/>
          </a:p>
        </p:txBody>
      </p:sp>
    </p:spTree>
    <p:extLst>
      <p:ext uri="{BB962C8B-B14F-4D97-AF65-F5344CB8AC3E}">
        <p14:creationId xmlns:p14="http://schemas.microsoft.com/office/powerpoint/2010/main" val="20402183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259692F-F0A1-4A0E-AD06-97D597CC59A8}" type="slidenum">
              <a:rPr lang="en-GB" smtClean="0"/>
              <a:pPr/>
              <a:t>1</a:t>
            </a:fld>
            <a:endParaRPr lang="en-GB"/>
          </a:p>
        </p:txBody>
      </p:sp>
    </p:spTree>
    <p:extLst>
      <p:ext uri="{BB962C8B-B14F-4D97-AF65-F5344CB8AC3E}">
        <p14:creationId xmlns:p14="http://schemas.microsoft.com/office/powerpoint/2010/main" val="17244096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 typeface="Symbol"/>
              <a:buNone/>
              <a:tabLst/>
              <a:defRPr/>
            </a:pPr>
            <a:endParaRPr lang="en-GB" sz="1200" dirty="0" smtClean="0"/>
          </a:p>
          <a:p>
            <a:endParaRPr lang="en-GB" dirty="0"/>
          </a:p>
        </p:txBody>
      </p:sp>
      <p:sp>
        <p:nvSpPr>
          <p:cNvPr id="4" name="Slide Number Placeholder 3"/>
          <p:cNvSpPr>
            <a:spLocks noGrp="1"/>
          </p:cNvSpPr>
          <p:nvPr>
            <p:ph type="sldNum" sz="quarter" idx="10"/>
          </p:nvPr>
        </p:nvSpPr>
        <p:spPr/>
        <p:txBody>
          <a:bodyPr/>
          <a:lstStyle/>
          <a:p>
            <a:fld id="{D259692F-F0A1-4A0E-AD06-97D597CC59A8}" type="slidenum">
              <a:rPr lang="en-GB" smtClean="0"/>
              <a:pPr/>
              <a:t>17</a:t>
            </a:fld>
            <a:endParaRPr lang="en-GB"/>
          </a:p>
        </p:txBody>
      </p:sp>
    </p:spTree>
    <p:extLst>
      <p:ext uri="{BB962C8B-B14F-4D97-AF65-F5344CB8AC3E}">
        <p14:creationId xmlns:p14="http://schemas.microsoft.com/office/powerpoint/2010/main" val="39139134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259692F-F0A1-4A0E-AD06-97D597CC59A8}" type="slidenum">
              <a:rPr lang="en-GB" smtClean="0"/>
              <a:pPr/>
              <a:t>18</a:t>
            </a:fld>
            <a:endParaRPr lang="en-GB"/>
          </a:p>
        </p:txBody>
      </p:sp>
    </p:spTree>
    <p:extLst>
      <p:ext uri="{BB962C8B-B14F-4D97-AF65-F5344CB8AC3E}">
        <p14:creationId xmlns:p14="http://schemas.microsoft.com/office/powerpoint/2010/main" val="27451121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pPr marL="457200" indent="-457200">
              <a:spcAft>
                <a:spcPts val="1800"/>
              </a:spcAft>
              <a:buSzPct val="80000"/>
              <a:buFont typeface="Wingdings" panose="05000000000000000000" pitchFamily="2" charset="2"/>
              <a:buChar char="§"/>
            </a:pPr>
            <a:r>
              <a:rPr lang="fr-CH" dirty="0" smtClean="0"/>
              <a:t>Child labour: Data </a:t>
            </a:r>
            <a:r>
              <a:rPr lang="fr-CH" dirty="0" err="1" smtClean="0"/>
              <a:t>available</a:t>
            </a:r>
            <a:r>
              <a:rPr lang="fr-CH" dirty="0" smtClean="0"/>
              <a:t> on </a:t>
            </a:r>
            <a:r>
              <a:rPr lang="fr-CH" dirty="0" err="1" smtClean="0"/>
              <a:t>India</a:t>
            </a:r>
            <a:r>
              <a:rPr lang="fr-CH" dirty="0" smtClean="0"/>
              <a:t> and </a:t>
            </a:r>
            <a:r>
              <a:rPr lang="fr-CH" dirty="0" err="1" smtClean="0"/>
              <a:t>Brazil</a:t>
            </a:r>
            <a:r>
              <a:rPr lang="fr-CH" dirty="0" smtClean="0"/>
              <a:t>,</a:t>
            </a:r>
            <a:r>
              <a:rPr lang="fr-CH" baseline="0" dirty="0" smtClean="0"/>
              <a:t> </a:t>
            </a:r>
            <a:r>
              <a:rPr lang="fr-CH" baseline="0" dirty="0" err="1" smtClean="0"/>
              <a:t>see</a:t>
            </a:r>
            <a:r>
              <a:rPr lang="fr-CH" baseline="0" dirty="0" smtClean="0"/>
              <a:t> </a:t>
            </a:r>
            <a:r>
              <a:rPr lang="fr-CH" baseline="0" dirty="0" err="1" smtClean="0"/>
              <a:t>next</a:t>
            </a:r>
            <a:r>
              <a:rPr lang="fr-CH" baseline="0" dirty="0" smtClean="0"/>
              <a:t> </a:t>
            </a:r>
            <a:r>
              <a:rPr lang="fr-CH" baseline="0" dirty="0" err="1" smtClean="0"/>
              <a:t>slides</a:t>
            </a:r>
            <a:r>
              <a:rPr lang="fr-CH" baseline="0" dirty="0" smtClean="0"/>
              <a:t>. </a:t>
            </a:r>
            <a:r>
              <a:rPr lang="it-IT" sz="1200" dirty="0" smtClean="0">
                <a:solidFill>
                  <a:prstClr val="black"/>
                </a:solidFill>
              </a:rPr>
              <a:t>South Africa has very little incidence of child labour</a:t>
            </a:r>
            <a:r>
              <a:rPr lang="en-CA" sz="1200" b="1" dirty="0" smtClean="0">
                <a:solidFill>
                  <a:prstClr val="black"/>
                </a:solidFill>
              </a:rPr>
              <a:t>:</a:t>
            </a:r>
            <a:r>
              <a:rPr lang="en-CA" sz="1200" b="1" baseline="0" dirty="0" smtClean="0">
                <a:solidFill>
                  <a:prstClr val="black"/>
                </a:solidFill>
              </a:rPr>
              <a:t> </a:t>
            </a:r>
            <a:r>
              <a:rPr lang="en-CA" sz="1200" dirty="0" smtClean="0">
                <a:solidFill>
                  <a:prstClr val="black"/>
                </a:solidFill>
              </a:rPr>
              <a:t>China fragmented information available, indicating the relevance of the phenomenon;</a:t>
            </a:r>
            <a:r>
              <a:rPr lang="en-CA" sz="1200" baseline="0" dirty="0" smtClean="0">
                <a:solidFill>
                  <a:prstClr val="black"/>
                </a:solidFill>
              </a:rPr>
              <a:t> n</a:t>
            </a:r>
            <a:r>
              <a:rPr lang="en-CA" sz="1200" dirty="0" smtClean="0">
                <a:solidFill>
                  <a:prstClr val="black"/>
                </a:solidFill>
              </a:rPr>
              <a:t>o information available on Russia.</a:t>
            </a:r>
          </a:p>
          <a:p>
            <a:pPr marL="457200" indent="-457200">
              <a:spcAft>
                <a:spcPts val="1800"/>
              </a:spcAft>
              <a:buSzPct val="80000"/>
              <a:buFont typeface="Wingdings" panose="05000000000000000000" pitchFamily="2" charset="2"/>
              <a:buChar char="§"/>
            </a:pPr>
            <a:r>
              <a:rPr lang="en-CA" sz="1200" dirty="0" smtClean="0">
                <a:solidFill>
                  <a:prstClr val="black"/>
                </a:solidFill>
              </a:rPr>
              <a:t>Forced labour:</a:t>
            </a:r>
            <a:r>
              <a:rPr lang="en-CA" sz="1200" baseline="0" dirty="0" smtClean="0">
                <a:solidFill>
                  <a:prstClr val="black"/>
                </a:solidFill>
              </a:rPr>
              <a:t> no national estimates available as yet but qualitative information indicates incidence of forced labour and human trafficking in all BRICS</a:t>
            </a:r>
          </a:p>
          <a:p>
            <a:pPr marL="457200" marR="0" indent="-457200" algn="l" defTabSz="914400" rtl="0" eaLnBrk="1" fontAlgn="auto" latinLnBrk="0" hangingPunct="1">
              <a:lnSpc>
                <a:spcPct val="100000"/>
              </a:lnSpc>
              <a:spcBef>
                <a:spcPts val="0"/>
              </a:spcBef>
              <a:spcAft>
                <a:spcPts val="1800"/>
              </a:spcAft>
              <a:buClrTx/>
              <a:buSzPct val="80000"/>
              <a:buFont typeface="Wingdings" panose="05000000000000000000" pitchFamily="2" charset="2"/>
              <a:buChar char="§"/>
              <a:tabLst/>
              <a:defRPr/>
            </a:pPr>
            <a:r>
              <a:rPr lang="en-CA" sz="1200" baseline="0" dirty="0" smtClean="0">
                <a:solidFill>
                  <a:prstClr val="black"/>
                </a:solidFill>
              </a:rPr>
              <a:t>Discrimination: no national estimates available as yet. </a:t>
            </a:r>
            <a:r>
              <a:rPr lang="en-US" sz="1200" kern="1200" dirty="0" smtClean="0">
                <a:solidFill>
                  <a:schemeClr val="tx1"/>
                </a:solidFill>
                <a:effectLst/>
                <a:latin typeface="+mn-lt"/>
                <a:ea typeface="+mn-ea"/>
                <a:cs typeface="+mn-cs"/>
              </a:rPr>
              <a:t>Gender Pay Gap is the key indicator of pay discrimination faced by working women. It is more than the global average of 23% in each of the BRICS.  There are no data from reliable sources quantifying the discrimination that other groups, such as LGBT people, migrants, HIV positive people, etc. face in the world of work. </a:t>
            </a:r>
            <a:r>
              <a:rPr lang="en-GB" sz="1200" dirty="0" smtClean="0"/>
              <a:t>Migrant workers as well as black, indigenous and mixed-race workers continue to receive lower wages than white workers, with black, indigenous and mixed-race women being the most affected by the wage gap.</a:t>
            </a:r>
            <a:endParaRPr lang="en-CA" sz="1200" baseline="0" dirty="0" smtClean="0">
              <a:solidFill>
                <a:prstClr val="black"/>
              </a:solidFill>
            </a:endParaRPr>
          </a:p>
          <a:p>
            <a:pPr marL="457200" indent="-457200">
              <a:spcAft>
                <a:spcPts val="1800"/>
              </a:spcAft>
              <a:buSzPct val="80000"/>
              <a:buFont typeface="Wingdings" panose="05000000000000000000" pitchFamily="2" charset="2"/>
              <a:buChar char="§"/>
            </a:pPr>
            <a:r>
              <a:rPr lang="en-CA" sz="1200" baseline="0" dirty="0" smtClean="0">
                <a:solidFill>
                  <a:prstClr val="black"/>
                </a:solidFill>
              </a:rPr>
              <a:t>FACB: trade union density and collective bargaining coverage are used as proxy indicators</a:t>
            </a:r>
          </a:p>
          <a:p>
            <a:pPr marL="457200" indent="-457200">
              <a:spcAft>
                <a:spcPts val="1800"/>
              </a:spcAft>
              <a:buSzPct val="80000"/>
              <a:buFont typeface="Wingdings" panose="05000000000000000000" pitchFamily="2" charset="2"/>
              <a:buChar char="§"/>
            </a:pPr>
            <a:endParaRPr lang="en-CA" sz="1200" dirty="0" smtClean="0">
              <a:solidFill>
                <a:prstClr val="black"/>
              </a:solidFill>
            </a:endParaRPr>
          </a:p>
          <a:p>
            <a:endParaRPr lang="en-GB" dirty="0"/>
          </a:p>
        </p:txBody>
      </p:sp>
      <p:sp>
        <p:nvSpPr>
          <p:cNvPr id="4" name="Slide Number Placeholder 3"/>
          <p:cNvSpPr>
            <a:spLocks noGrp="1"/>
          </p:cNvSpPr>
          <p:nvPr>
            <p:ph type="sldNum" sz="quarter" idx="10"/>
          </p:nvPr>
        </p:nvSpPr>
        <p:spPr/>
        <p:txBody>
          <a:bodyPr/>
          <a:lstStyle/>
          <a:p>
            <a:fld id="{D259692F-F0A1-4A0E-AD06-97D597CC59A8}" type="slidenum">
              <a:rPr lang="en-GB" smtClean="0"/>
              <a:pPr/>
              <a:t>22</a:t>
            </a:fld>
            <a:endParaRPr lang="en-GB"/>
          </a:p>
        </p:txBody>
      </p:sp>
    </p:spTree>
    <p:extLst>
      <p:ext uri="{BB962C8B-B14F-4D97-AF65-F5344CB8AC3E}">
        <p14:creationId xmlns:p14="http://schemas.microsoft.com/office/powerpoint/2010/main" val="1949268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259692F-F0A1-4A0E-AD06-97D597CC59A8}" type="slidenum">
              <a:rPr lang="en-GB" smtClean="0"/>
              <a:pPr/>
              <a:t>25</a:t>
            </a:fld>
            <a:endParaRPr lang="en-GB"/>
          </a:p>
        </p:txBody>
      </p:sp>
    </p:spTree>
    <p:extLst>
      <p:ext uri="{BB962C8B-B14F-4D97-AF65-F5344CB8AC3E}">
        <p14:creationId xmlns:p14="http://schemas.microsoft.com/office/powerpoint/2010/main" val="17244096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259692F-F0A1-4A0E-AD06-97D597CC59A8}" type="slidenum">
              <a:rPr lang="en-GB" smtClean="0"/>
              <a:pPr/>
              <a:t>3</a:t>
            </a:fld>
            <a:endParaRPr lang="en-GB"/>
          </a:p>
        </p:txBody>
      </p:sp>
    </p:spTree>
    <p:extLst>
      <p:ext uri="{BB962C8B-B14F-4D97-AF65-F5344CB8AC3E}">
        <p14:creationId xmlns:p14="http://schemas.microsoft.com/office/powerpoint/2010/main" val="25134141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259692F-F0A1-4A0E-AD06-97D597CC59A8}" type="slidenum">
              <a:rPr lang="en-GB" smtClean="0"/>
              <a:pPr/>
              <a:t>4</a:t>
            </a:fld>
            <a:endParaRPr lang="en-GB"/>
          </a:p>
        </p:txBody>
      </p:sp>
    </p:spTree>
    <p:extLst>
      <p:ext uri="{BB962C8B-B14F-4D97-AF65-F5344CB8AC3E}">
        <p14:creationId xmlns:p14="http://schemas.microsoft.com/office/powerpoint/2010/main" val="25134141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H" baseline="0" dirty="0" err="1" smtClean="0"/>
              <a:t>Moving</a:t>
            </a:r>
            <a:r>
              <a:rPr lang="fr-CH" baseline="0" dirty="0" smtClean="0"/>
              <a:t> to </a:t>
            </a:r>
            <a:r>
              <a:rPr lang="fr-CH" baseline="0" dirty="0" err="1" smtClean="0"/>
              <a:t>higher</a:t>
            </a:r>
            <a:r>
              <a:rPr lang="fr-CH" baseline="0" dirty="0" smtClean="0"/>
              <a:t> </a:t>
            </a:r>
            <a:r>
              <a:rPr lang="fr-CH" baseline="0" dirty="0" err="1" smtClean="0"/>
              <a:t>levels</a:t>
            </a:r>
            <a:r>
              <a:rPr lang="fr-CH" baseline="0" dirty="0" smtClean="0"/>
              <a:t> of labour </a:t>
            </a:r>
            <a:r>
              <a:rPr lang="fr-CH" baseline="0" dirty="0" err="1" smtClean="0"/>
              <a:t>productivity</a:t>
            </a:r>
            <a:r>
              <a:rPr lang="fr-CH" baseline="0" dirty="0" smtClean="0"/>
              <a:t> </a:t>
            </a:r>
            <a:r>
              <a:rPr lang="fr-CH" baseline="0" dirty="0" err="1" smtClean="0"/>
              <a:t>requires</a:t>
            </a:r>
            <a:r>
              <a:rPr lang="fr-CH" baseline="0" dirty="0" smtClean="0"/>
              <a:t> </a:t>
            </a:r>
            <a:r>
              <a:rPr lang="fr-CH" baseline="0" dirty="0" err="1" smtClean="0"/>
              <a:t>investments</a:t>
            </a:r>
            <a:r>
              <a:rPr lang="fr-CH" baseline="0" dirty="0" smtClean="0"/>
              <a:t> in social protection. </a:t>
            </a:r>
            <a:r>
              <a:rPr lang="fr-CH" baseline="0" dirty="0" err="1" smtClean="0"/>
              <a:t>Such</a:t>
            </a:r>
            <a:r>
              <a:rPr lang="fr-CH" baseline="0" dirty="0" smtClean="0"/>
              <a:t> </a:t>
            </a:r>
            <a:r>
              <a:rPr lang="fr-CH" baseline="0" dirty="0" err="1" smtClean="0"/>
              <a:t>investments</a:t>
            </a:r>
            <a:r>
              <a:rPr lang="fr-CH" baseline="0" dirty="0" smtClean="0"/>
              <a:t> in national social protection </a:t>
            </a:r>
            <a:r>
              <a:rPr lang="fr-CH" baseline="0" dirty="0" err="1" smtClean="0"/>
              <a:t>systems</a:t>
            </a:r>
            <a:r>
              <a:rPr lang="fr-CH" baseline="0" dirty="0" smtClean="0"/>
              <a:t> </a:t>
            </a:r>
            <a:r>
              <a:rPr lang="fr-CH" baseline="0" dirty="0" err="1" smtClean="0"/>
              <a:t>ensure</a:t>
            </a:r>
            <a:r>
              <a:rPr lang="fr-CH" baseline="0" dirty="0" smtClean="0"/>
              <a:t> </a:t>
            </a:r>
            <a:r>
              <a:rPr lang="fr-CH" baseline="0" dirty="0" err="1" smtClean="0"/>
              <a:t>that</a:t>
            </a:r>
            <a:r>
              <a:rPr lang="fr-CH" baseline="0" dirty="0" smtClean="0"/>
              <a:t> </a:t>
            </a:r>
            <a:r>
              <a:rPr lang="fr-CH" baseline="0" dirty="0" err="1" smtClean="0"/>
              <a:t>workers</a:t>
            </a:r>
            <a:r>
              <a:rPr lang="fr-CH" baseline="0" dirty="0" smtClean="0"/>
              <a:t> have </a:t>
            </a:r>
            <a:r>
              <a:rPr lang="fr-CH" baseline="0" dirty="0" err="1" smtClean="0"/>
              <a:t>access</a:t>
            </a:r>
            <a:r>
              <a:rPr lang="fr-CH" baseline="0" dirty="0" smtClean="0"/>
              <a:t> to </a:t>
            </a:r>
            <a:r>
              <a:rPr lang="fr-CH" baseline="0" dirty="0" err="1" smtClean="0"/>
              <a:t>health</a:t>
            </a:r>
            <a:r>
              <a:rPr lang="fr-CH" baseline="0" dirty="0" smtClean="0"/>
              <a:t> care, </a:t>
            </a:r>
            <a:r>
              <a:rPr lang="fr-CH" baseline="0" dirty="0" err="1" smtClean="0"/>
              <a:t>maternity</a:t>
            </a:r>
            <a:r>
              <a:rPr lang="fr-CH" baseline="0" dirty="0" smtClean="0"/>
              <a:t> protection and </a:t>
            </a:r>
            <a:r>
              <a:rPr lang="fr-CH" baseline="0" dirty="0" err="1" smtClean="0"/>
              <a:t>income</a:t>
            </a:r>
            <a:r>
              <a:rPr lang="fr-CH" baseline="0" dirty="0" smtClean="0"/>
              <a:t> </a:t>
            </a:r>
            <a:r>
              <a:rPr lang="fr-CH" baseline="0" dirty="0" err="1" smtClean="0"/>
              <a:t>security</a:t>
            </a:r>
            <a:r>
              <a:rPr lang="fr-CH" baseline="0" dirty="0" smtClean="0"/>
              <a:t> in case of </a:t>
            </a:r>
            <a:r>
              <a:rPr lang="fr-CH" baseline="0" dirty="0" err="1" smtClean="0"/>
              <a:t>employment</a:t>
            </a:r>
            <a:r>
              <a:rPr lang="fr-CH" baseline="0" dirty="0" smtClean="0"/>
              <a:t> </a:t>
            </a:r>
            <a:r>
              <a:rPr lang="fr-CH" baseline="0" dirty="0" err="1" smtClean="0"/>
              <a:t>injury</a:t>
            </a:r>
            <a:r>
              <a:rPr lang="fr-CH" baseline="0" dirty="0" smtClean="0"/>
              <a:t>, </a:t>
            </a:r>
            <a:r>
              <a:rPr lang="fr-CH" baseline="0" dirty="0" err="1" smtClean="0"/>
              <a:t>disability</a:t>
            </a:r>
            <a:r>
              <a:rPr lang="fr-CH" baseline="0" dirty="0" smtClean="0"/>
              <a:t>, </a:t>
            </a:r>
            <a:r>
              <a:rPr lang="fr-CH" baseline="0" dirty="0" err="1" smtClean="0"/>
              <a:t>unemployment</a:t>
            </a:r>
            <a:r>
              <a:rPr lang="fr-CH" baseline="0" dirty="0" smtClean="0"/>
              <a:t> and in </a:t>
            </a:r>
            <a:r>
              <a:rPr lang="fr-CH" baseline="0" dirty="0" err="1" smtClean="0"/>
              <a:t>old</a:t>
            </a:r>
            <a:r>
              <a:rPr lang="fr-CH" baseline="0" dirty="0" smtClean="0"/>
              <a:t> </a:t>
            </a:r>
            <a:r>
              <a:rPr lang="fr-CH" baseline="0" dirty="0" err="1" smtClean="0"/>
              <a:t>age</a:t>
            </a:r>
            <a:r>
              <a:rPr lang="fr-CH" baseline="0" dirty="0" smtClean="0"/>
              <a:t>. </a:t>
            </a:r>
            <a:r>
              <a:rPr lang="fr-CH" baseline="0" dirty="0" err="1" smtClean="0"/>
              <a:t>What</a:t>
            </a:r>
            <a:r>
              <a:rPr lang="fr-CH" baseline="0" dirty="0" smtClean="0"/>
              <a:t> </a:t>
            </a:r>
            <a:r>
              <a:rPr lang="fr-CH" baseline="0" dirty="0" err="1" smtClean="0"/>
              <a:t>is</a:t>
            </a:r>
            <a:r>
              <a:rPr lang="fr-CH" baseline="0" dirty="0" smtClean="0"/>
              <a:t> more, social protection </a:t>
            </a:r>
            <a:r>
              <a:rPr lang="fr-CH" baseline="0" dirty="0" err="1" smtClean="0"/>
              <a:t>also</a:t>
            </a:r>
            <a:r>
              <a:rPr lang="fr-CH" baseline="0" dirty="0" smtClean="0"/>
              <a:t> </a:t>
            </a:r>
            <a:r>
              <a:rPr lang="fr-CH" baseline="0" dirty="0" err="1" smtClean="0"/>
              <a:t>contributes</a:t>
            </a:r>
            <a:r>
              <a:rPr lang="fr-CH" baseline="0" dirty="0" smtClean="0"/>
              <a:t> to </a:t>
            </a:r>
            <a:r>
              <a:rPr lang="fr-CH" baseline="0" dirty="0" err="1" smtClean="0"/>
              <a:t>ensuring</a:t>
            </a:r>
            <a:r>
              <a:rPr lang="fr-CH" baseline="0" dirty="0" smtClean="0"/>
              <a:t> </a:t>
            </a:r>
            <a:r>
              <a:rPr lang="fr-CH" baseline="0" dirty="0" err="1" smtClean="0"/>
              <a:t>that</a:t>
            </a:r>
            <a:r>
              <a:rPr lang="fr-CH" baseline="0" dirty="0" smtClean="0"/>
              <a:t> </a:t>
            </a:r>
            <a:r>
              <a:rPr lang="fr-CH" baseline="0" dirty="0" err="1" smtClean="0"/>
              <a:t>children</a:t>
            </a:r>
            <a:r>
              <a:rPr lang="fr-CH" baseline="0" dirty="0" smtClean="0"/>
              <a:t> are not </a:t>
            </a:r>
            <a:r>
              <a:rPr lang="fr-CH" baseline="0" dirty="0" err="1" smtClean="0"/>
              <a:t>deprived</a:t>
            </a:r>
            <a:r>
              <a:rPr lang="fr-CH" baseline="0" dirty="0" smtClean="0"/>
              <a:t> of </a:t>
            </a:r>
            <a:r>
              <a:rPr lang="fr-CH" baseline="0" dirty="0" err="1" smtClean="0"/>
              <a:t>their</a:t>
            </a:r>
            <a:r>
              <a:rPr lang="fr-CH" baseline="0" dirty="0" smtClean="0"/>
              <a:t> live chances, have </a:t>
            </a:r>
            <a:r>
              <a:rPr lang="fr-CH" baseline="0" dirty="0" err="1" smtClean="0"/>
              <a:t>access</a:t>
            </a:r>
            <a:r>
              <a:rPr lang="fr-CH" baseline="0" dirty="0" smtClean="0"/>
              <a:t> to </a:t>
            </a:r>
            <a:r>
              <a:rPr lang="fr-CH" baseline="0" dirty="0" err="1" smtClean="0"/>
              <a:t>quality</a:t>
            </a:r>
            <a:r>
              <a:rPr lang="fr-CH" baseline="0" dirty="0" smtClean="0"/>
              <a:t> </a:t>
            </a:r>
            <a:r>
              <a:rPr lang="fr-CH" baseline="0" dirty="0" err="1" smtClean="0"/>
              <a:t>health</a:t>
            </a:r>
            <a:r>
              <a:rPr lang="fr-CH" baseline="0" dirty="0" smtClean="0"/>
              <a:t> care, </a:t>
            </a:r>
            <a:r>
              <a:rPr lang="fr-CH" baseline="0" dirty="0" err="1" smtClean="0"/>
              <a:t>education</a:t>
            </a:r>
            <a:r>
              <a:rPr lang="fr-CH" baseline="0" dirty="0" smtClean="0"/>
              <a:t> and </a:t>
            </a:r>
            <a:r>
              <a:rPr lang="fr-CH" baseline="0" dirty="0" err="1" smtClean="0"/>
              <a:t>child</a:t>
            </a:r>
            <a:r>
              <a:rPr lang="fr-CH" baseline="0" dirty="0" smtClean="0"/>
              <a:t> care, and </a:t>
            </a:r>
            <a:r>
              <a:rPr lang="fr-CH" baseline="0" dirty="0" err="1" smtClean="0"/>
              <a:t>can</a:t>
            </a:r>
            <a:r>
              <a:rPr lang="fr-CH" baseline="0" dirty="0" smtClean="0"/>
              <a:t> </a:t>
            </a:r>
            <a:r>
              <a:rPr lang="fr-CH" baseline="0" dirty="0" err="1" smtClean="0"/>
              <a:t>realize</a:t>
            </a:r>
            <a:r>
              <a:rPr lang="fr-CH" baseline="0" dirty="0" smtClean="0"/>
              <a:t> </a:t>
            </a:r>
            <a:r>
              <a:rPr lang="fr-CH" baseline="0" dirty="0" err="1" smtClean="0"/>
              <a:t>their</a:t>
            </a:r>
            <a:r>
              <a:rPr lang="fr-CH" baseline="0" dirty="0" smtClean="0"/>
              <a:t> full </a:t>
            </a:r>
            <a:r>
              <a:rPr lang="fr-CH" baseline="0" dirty="0" err="1" smtClean="0"/>
              <a:t>potential</a:t>
            </a:r>
            <a:r>
              <a:rPr lang="fr-CH" baseline="0" dirty="0" smtClean="0"/>
              <a:t>. </a:t>
            </a:r>
          </a:p>
          <a:p>
            <a:endParaRPr lang="fr-CH" baseline="0" dirty="0" smtClean="0"/>
          </a:p>
          <a:p>
            <a:r>
              <a:rPr lang="fr-CH" baseline="0" dirty="0" smtClean="0"/>
              <a:t>For information: </a:t>
            </a:r>
            <a:r>
              <a:rPr lang="fr-CH" baseline="0" dirty="0" err="1" smtClean="0"/>
              <a:t>correlation</a:t>
            </a:r>
            <a:r>
              <a:rPr lang="fr-CH" baseline="0" dirty="0" smtClean="0"/>
              <a:t> coefficient r2=0.5417</a:t>
            </a:r>
          </a:p>
          <a:p>
            <a:endParaRPr lang="fr-CH" baseline="0" dirty="0" smtClean="0"/>
          </a:p>
          <a:p>
            <a:endParaRPr lang="fr-CH" baseline="0" dirty="0" smtClean="0"/>
          </a:p>
          <a:p>
            <a:endParaRPr lang="fr-CH" baseline="0" dirty="0" smtClean="0"/>
          </a:p>
        </p:txBody>
      </p:sp>
      <p:sp>
        <p:nvSpPr>
          <p:cNvPr id="4" name="Slide Number Placeholder 3"/>
          <p:cNvSpPr>
            <a:spLocks noGrp="1"/>
          </p:cNvSpPr>
          <p:nvPr>
            <p:ph type="sldNum" sz="quarter" idx="10"/>
          </p:nvPr>
        </p:nvSpPr>
        <p:spPr/>
        <p:txBody>
          <a:bodyPr/>
          <a:lstStyle/>
          <a:p>
            <a:fld id="{D259692F-F0A1-4A0E-AD06-97D597CC59A8}" type="slidenum">
              <a:rPr lang="en-GB" smtClean="0"/>
              <a:pPr/>
              <a:t>6</a:t>
            </a:fld>
            <a:endParaRPr lang="en-GB"/>
          </a:p>
        </p:txBody>
      </p:sp>
    </p:spTree>
    <p:extLst>
      <p:ext uri="{BB962C8B-B14F-4D97-AF65-F5344CB8AC3E}">
        <p14:creationId xmlns:p14="http://schemas.microsoft.com/office/powerpoint/2010/main" val="2798880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H" baseline="0" dirty="0" smtClean="0"/>
              <a:t>Labour </a:t>
            </a:r>
            <a:r>
              <a:rPr lang="fr-CH" baseline="0" dirty="0" err="1" smtClean="0"/>
              <a:t>productivity</a:t>
            </a:r>
            <a:r>
              <a:rPr lang="fr-CH" baseline="0" dirty="0" smtClean="0"/>
              <a:t> </a:t>
            </a:r>
            <a:r>
              <a:rPr lang="fr-CH" baseline="0" dirty="0" err="1" smtClean="0"/>
              <a:t>is</a:t>
            </a:r>
            <a:r>
              <a:rPr lang="fr-CH" baseline="0" dirty="0" smtClean="0"/>
              <a:t> </a:t>
            </a:r>
            <a:r>
              <a:rPr lang="fr-CH" baseline="0" dirty="0" err="1" smtClean="0"/>
              <a:t>closely</a:t>
            </a:r>
            <a:r>
              <a:rPr lang="fr-CH" baseline="0" dirty="0" smtClean="0"/>
              <a:t> </a:t>
            </a:r>
            <a:r>
              <a:rPr lang="fr-CH" baseline="0" dirty="0" err="1" smtClean="0"/>
              <a:t>associated</a:t>
            </a:r>
            <a:r>
              <a:rPr lang="fr-CH" baseline="0" dirty="0" smtClean="0"/>
              <a:t> </a:t>
            </a:r>
            <a:r>
              <a:rPr lang="fr-CH" baseline="0" dirty="0" err="1" smtClean="0"/>
              <a:t>higher</a:t>
            </a:r>
            <a:r>
              <a:rPr lang="fr-CH" baseline="0" dirty="0" smtClean="0"/>
              <a:t> </a:t>
            </a:r>
            <a:r>
              <a:rPr lang="fr-CH" baseline="0" dirty="0" err="1" smtClean="0"/>
              <a:t>levels</a:t>
            </a:r>
            <a:r>
              <a:rPr lang="fr-CH" baseline="0" dirty="0" smtClean="0"/>
              <a:t> of </a:t>
            </a:r>
            <a:r>
              <a:rPr lang="fr-CH" baseline="0" dirty="0" err="1" smtClean="0"/>
              <a:t>formal</a:t>
            </a:r>
            <a:r>
              <a:rPr lang="fr-CH" baseline="0" dirty="0" smtClean="0"/>
              <a:t> </a:t>
            </a:r>
            <a:r>
              <a:rPr lang="fr-CH" baseline="0" dirty="0" err="1" smtClean="0"/>
              <a:t>employment</a:t>
            </a:r>
            <a:r>
              <a:rPr lang="fr-CH" baseline="0" dirty="0" smtClean="0"/>
              <a:t>, and </a:t>
            </a:r>
            <a:r>
              <a:rPr lang="fr-CH" baseline="0" dirty="0" err="1" smtClean="0"/>
              <a:t>workers</a:t>
            </a:r>
            <a:r>
              <a:rPr lang="fr-CH" baseline="0" dirty="0" smtClean="0"/>
              <a:t> </a:t>
            </a:r>
            <a:r>
              <a:rPr lang="fr-CH" baseline="0" dirty="0" err="1" smtClean="0"/>
              <a:t>enjoying</a:t>
            </a:r>
            <a:r>
              <a:rPr lang="fr-CH" baseline="0" dirty="0" smtClean="0"/>
              <a:t> </a:t>
            </a:r>
            <a:r>
              <a:rPr lang="fr-CH" baseline="0" dirty="0" err="1" smtClean="0"/>
              <a:t>comprehensive</a:t>
            </a:r>
            <a:r>
              <a:rPr lang="fr-CH" baseline="0" dirty="0" smtClean="0"/>
              <a:t> social protection </a:t>
            </a:r>
            <a:r>
              <a:rPr lang="fr-CH" baseline="0" dirty="0" err="1" smtClean="0"/>
              <a:t>coverage</a:t>
            </a:r>
            <a:r>
              <a:rPr lang="fr-CH" baseline="0" dirty="0" smtClean="0"/>
              <a:t> (</a:t>
            </a:r>
            <a:r>
              <a:rPr lang="fr-CH" baseline="0" dirty="0" err="1" smtClean="0"/>
              <a:t>using</a:t>
            </a:r>
            <a:r>
              <a:rPr lang="fr-CH" baseline="0" dirty="0" smtClean="0"/>
              <a:t> as a proxy the </a:t>
            </a:r>
            <a:r>
              <a:rPr lang="fr-CH" baseline="0" dirty="0" err="1" smtClean="0"/>
              <a:t>share</a:t>
            </a:r>
            <a:r>
              <a:rPr lang="fr-CH" baseline="0" dirty="0" smtClean="0"/>
              <a:t> of the labour force </a:t>
            </a:r>
            <a:r>
              <a:rPr lang="fr-CH" baseline="0" dirty="0" err="1" smtClean="0"/>
              <a:t>contributing</a:t>
            </a:r>
            <a:r>
              <a:rPr lang="fr-CH" baseline="0" dirty="0" smtClean="0"/>
              <a:t> to an </a:t>
            </a:r>
            <a:r>
              <a:rPr lang="fr-CH" baseline="0" dirty="0" err="1" smtClean="0"/>
              <a:t>old</a:t>
            </a:r>
            <a:r>
              <a:rPr lang="fr-CH" baseline="0" dirty="0" smtClean="0"/>
              <a:t> </a:t>
            </a:r>
            <a:r>
              <a:rPr lang="fr-CH" baseline="0" dirty="0" err="1" smtClean="0"/>
              <a:t>age</a:t>
            </a:r>
            <a:r>
              <a:rPr lang="fr-CH" baseline="0" dirty="0" smtClean="0"/>
              <a:t> pension </a:t>
            </a:r>
            <a:r>
              <a:rPr lang="fr-CH" baseline="0" dirty="0" err="1" smtClean="0"/>
              <a:t>scheme</a:t>
            </a:r>
            <a:r>
              <a:rPr lang="fr-CH" baseline="0" dirty="0" smtClean="0"/>
              <a:t>). </a:t>
            </a:r>
            <a:r>
              <a:rPr lang="fr-CH" baseline="0" dirty="0" err="1" smtClean="0"/>
              <a:t>Informality</a:t>
            </a:r>
            <a:r>
              <a:rPr lang="fr-CH" baseline="0" dirty="0" smtClean="0"/>
              <a:t> </a:t>
            </a:r>
            <a:r>
              <a:rPr lang="fr-CH" baseline="0" dirty="0" err="1" smtClean="0"/>
              <a:t>traps</a:t>
            </a:r>
            <a:r>
              <a:rPr lang="fr-CH" baseline="0" dirty="0" smtClean="0"/>
              <a:t> </a:t>
            </a:r>
            <a:r>
              <a:rPr lang="fr-CH" baseline="0" dirty="0" err="1" smtClean="0"/>
              <a:t>workers</a:t>
            </a:r>
            <a:r>
              <a:rPr lang="fr-CH" baseline="0" dirty="0" smtClean="0"/>
              <a:t> in </a:t>
            </a:r>
            <a:r>
              <a:rPr lang="fr-CH" baseline="0" dirty="0" err="1" smtClean="0"/>
              <a:t>low</a:t>
            </a:r>
            <a:r>
              <a:rPr lang="fr-CH" baseline="0" dirty="0" smtClean="0"/>
              <a:t> </a:t>
            </a:r>
            <a:r>
              <a:rPr lang="fr-CH" baseline="0" dirty="0" err="1" smtClean="0"/>
              <a:t>productivity</a:t>
            </a:r>
            <a:r>
              <a:rPr lang="fr-CH" baseline="0" dirty="0" smtClean="0"/>
              <a:t> </a:t>
            </a:r>
            <a:r>
              <a:rPr lang="fr-CH" baseline="0" dirty="0" err="1" smtClean="0"/>
              <a:t>activities</a:t>
            </a:r>
            <a:r>
              <a:rPr lang="fr-CH" baseline="0" dirty="0" smtClean="0"/>
              <a:t> and </a:t>
            </a:r>
            <a:r>
              <a:rPr lang="fr-CH" baseline="0" dirty="0" err="1" smtClean="0"/>
              <a:t>economic</a:t>
            </a:r>
            <a:r>
              <a:rPr lang="fr-CH" baseline="0" dirty="0" smtClean="0"/>
              <a:t> </a:t>
            </a:r>
            <a:r>
              <a:rPr lang="fr-CH" baseline="0" dirty="0" err="1" smtClean="0"/>
              <a:t>insecurity</a:t>
            </a:r>
            <a:r>
              <a:rPr lang="fr-CH" baseline="0" dirty="0" smtClean="0"/>
              <a:t>. The </a:t>
            </a:r>
            <a:r>
              <a:rPr lang="fr-CH" baseline="0" dirty="0" err="1" smtClean="0"/>
              <a:t>recent</a:t>
            </a:r>
            <a:r>
              <a:rPr lang="fr-CH" baseline="0" dirty="0" smtClean="0"/>
              <a:t> efforts of BRICS countries in </a:t>
            </a:r>
            <a:r>
              <a:rPr lang="fr-CH" baseline="0" dirty="0" err="1" smtClean="0"/>
              <a:t>extending</a:t>
            </a:r>
            <a:r>
              <a:rPr lang="fr-CH" baseline="0" dirty="0" smtClean="0"/>
              <a:t> social </a:t>
            </a:r>
            <a:r>
              <a:rPr lang="fr-CH" baseline="0" dirty="0" err="1" smtClean="0"/>
              <a:t>security</a:t>
            </a:r>
            <a:r>
              <a:rPr lang="fr-CH" baseline="0" dirty="0" smtClean="0"/>
              <a:t> </a:t>
            </a:r>
            <a:r>
              <a:rPr lang="fr-CH" baseline="0" dirty="0" err="1" smtClean="0"/>
              <a:t>coverage</a:t>
            </a:r>
            <a:r>
              <a:rPr lang="fr-CH" baseline="0" dirty="0" smtClean="0"/>
              <a:t> </a:t>
            </a:r>
            <a:r>
              <a:rPr lang="fr-CH" baseline="0" dirty="0" err="1" smtClean="0"/>
              <a:t>horizontally</a:t>
            </a:r>
            <a:r>
              <a:rPr lang="fr-CH" baseline="0" dirty="0" smtClean="0"/>
              <a:t> and </a:t>
            </a:r>
            <a:r>
              <a:rPr lang="fr-CH" baseline="0" dirty="0" err="1" smtClean="0"/>
              <a:t>vertically</a:t>
            </a:r>
            <a:r>
              <a:rPr lang="fr-CH" baseline="0" dirty="0" smtClean="0"/>
              <a:t>, by building national social protection </a:t>
            </a:r>
            <a:r>
              <a:rPr lang="fr-CH" baseline="0" dirty="0" err="1" smtClean="0"/>
              <a:t>floors</a:t>
            </a:r>
            <a:r>
              <a:rPr lang="fr-CH" baseline="0" dirty="0" smtClean="0"/>
              <a:t> and </a:t>
            </a:r>
            <a:r>
              <a:rPr lang="fr-CH" baseline="0" dirty="0" err="1" smtClean="0"/>
              <a:t>strengthening</a:t>
            </a:r>
            <a:r>
              <a:rPr lang="fr-CH" baseline="0" dirty="0" smtClean="0"/>
              <a:t> </a:t>
            </a:r>
            <a:r>
              <a:rPr lang="fr-CH" baseline="0" dirty="0" err="1" smtClean="0"/>
              <a:t>their</a:t>
            </a:r>
            <a:r>
              <a:rPr lang="fr-CH" baseline="0" dirty="0" smtClean="0"/>
              <a:t> social protection </a:t>
            </a:r>
            <a:r>
              <a:rPr lang="fr-CH" baseline="0" dirty="0" err="1" smtClean="0"/>
              <a:t>systems</a:t>
            </a:r>
            <a:r>
              <a:rPr lang="fr-CH" baseline="0" dirty="0" smtClean="0"/>
              <a:t>, </a:t>
            </a:r>
            <a:r>
              <a:rPr lang="fr-CH" baseline="0" dirty="0" err="1" smtClean="0"/>
              <a:t>goes</a:t>
            </a:r>
            <a:r>
              <a:rPr lang="fr-CH" baseline="0" dirty="0" smtClean="0"/>
              <a:t> </a:t>
            </a:r>
            <a:r>
              <a:rPr lang="fr-CH" baseline="0" dirty="0" err="1" smtClean="0"/>
              <a:t>into</a:t>
            </a:r>
            <a:r>
              <a:rPr lang="fr-CH" baseline="0" dirty="0" smtClean="0"/>
              <a:t> the right direction. More efforts are </a:t>
            </a:r>
            <a:r>
              <a:rPr lang="fr-CH" baseline="0" dirty="0" err="1" smtClean="0"/>
              <a:t>however</a:t>
            </a:r>
            <a:r>
              <a:rPr lang="fr-CH" baseline="0" dirty="0" smtClean="0"/>
              <a:t> </a:t>
            </a:r>
            <a:r>
              <a:rPr lang="fr-CH" baseline="0" dirty="0" err="1" smtClean="0"/>
              <a:t>needed</a:t>
            </a:r>
            <a:r>
              <a:rPr lang="fr-CH" baseline="0" dirty="0" smtClean="0"/>
              <a:t> to </a:t>
            </a:r>
            <a:r>
              <a:rPr lang="fr-CH" baseline="0" dirty="0" err="1" smtClean="0"/>
              <a:t>ensure</a:t>
            </a:r>
            <a:r>
              <a:rPr lang="fr-CH" baseline="0" dirty="0" smtClean="0"/>
              <a:t> </a:t>
            </a:r>
            <a:r>
              <a:rPr lang="fr-CH" baseline="0" dirty="0" err="1" smtClean="0"/>
              <a:t>sustained</a:t>
            </a:r>
            <a:r>
              <a:rPr lang="fr-CH" baseline="0" dirty="0" smtClean="0"/>
              <a:t> </a:t>
            </a:r>
            <a:r>
              <a:rPr lang="fr-CH" baseline="0" dirty="0" err="1" smtClean="0"/>
              <a:t>progress</a:t>
            </a:r>
            <a:r>
              <a:rPr lang="fr-CH" baseline="0" dirty="0" smtClean="0"/>
              <a:t> in </a:t>
            </a:r>
            <a:r>
              <a:rPr lang="fr-CH" baseline="0" dirty="0" err="1" smtClean="0"/>
              <a:t>promoting</a:t>
            </a:r>
            <a:r>
              <a:rPr lang="fr-CH" baseline="0" dirty="0" smtClean="0"/>
              <a:t> </a:t>
            </a:r>
            <a:r>
              <a:rPr lang="fr-CH" baseline="0" dirty="0" err="1" smtClean="0"/>
              <a:t>decent</a:t>
            </a:r>
            <a:r>
              <a:rPr lang="fr-CH" baseline="0" dirty="0" smtClean="0"/>
              <a:t> and productive </a:t>
            </a:r>
            <a:r>
              <a:rPr lang="fr-CH" baseline="0" dirty="0" err="1" smtClean="0"/>
              <a:t>employment</a:t>
            </a:r>
            <a:r>
              <a:rPr lang="fr-CH" baseline="0" dirty="0" smtClean="0"/>
              <a:t>, and more inclusive and </a:t>
            </a:r>
            <a:r>
              <a:rPr lang="fr-CH" baseline="0" dirty="0" err="1" smtClean="0"/>
              <a:t>sustainable</a:t>
            </a:r>
            <a:r>
              <a:rPr lang="fr-CH" baseline="0" dirty="0" smtClean="0"/>
              <a:t> </a:t>
            </a:r>
            <a:r>
              <a:rPr lang="fr-CH" baseline="0" dirty="0" err="1" smtClean="0"/>
              <a:t>growth</a:t>
            </a:r>
            <a:r>
              <a:rPr lang="fr-CH" baseline="0" dirty="0" smtClean="0"/>
              <a:t>.  </a:t>
            </a:r>
          </a:p>
          <a:p>
            <a:endParaRPr lang="fr-CH"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fr-CH" baseline="0" dirty="0" smtClean="0"/>
              <a:t>For information: </a:t>
            </a:r>
            <a:r>
              <a:rPr lang="fr-CH" baseline="0" dirty="0" err="1" smtClean="0"/>
              <a:t>correlation</a:t>
            </a:r>
            <a:r>
              <a:rPr lang="fr-CH" baseline="0" dirty="0" smtClean="0"/>
              <a:t> coefficient r2=0.5426</a:t>
            </a:r>
          </a:p>
          <a:p>
            <a:endParaRPr lang="fr-CH" baseline="0" dirty="0" smtClean="0"/>
          </a:p>
        </p:txBody>
      </p:sp>
      <p:sp>
        <p:nvSpPr>
          <p:cNvPr id="4" name="Slide Number Placeholder 3"/>
          <p:cNvSpPr>
            <a:spLocks noGrp="1"/>
          </p:cNvSpPr>
          <p:nvPr>
            <p:ph type="sldNum" sz="quarter" idx="10"/>
          </p:nvPr>
        </p:nvSpPr>
        <p:spPr/>
        <p:txBody>
          <a:bodyPr/>
          <a:lstStyle/>
          <a:p>
            <a:fld id="{D259692F-F0A1-4A0E-AD06-97D597CC59A8}" type="slidenum">
              <a:rPr lang="en-GB" smtClean="0"/>
              <a:pPr/>
              <a:t>7</a:t>
            </a:fld>
            <a:endParaRPr lang="en-GB"/>
          </a:p>
        </p:txBody>
      </p:sp>
    </p:spTree>
    <p:extLst>
      <p:ext uri="{BB962C8B-B14F-4D97-AF65-F5344CB8AC3E}">
        <p14:creationId xmlns:p14="http://schemas.microsoft.com/office/powerpoint/2010/main" val="2798880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mj-lt"/>
              <a:buNone/>
            </a:pPr>
            <a:endParaRPr lang="en-GB" sz="1200" dirty="0" smtClean="0">
              <a:cs typeface="Arial" panose="020B0604020202020204" pitchFamily="34" charset="0"/>
            </a:endParaRPr>
          </a:p>
        </p:txBody>
      </p:sp>
      <p:sp>
        <p:nvSpPr>
          <p:cNvPr id="4" name="Slide Number Placeholder 3"/>
          <p:cNvSpPr>
            <a:spLocks noGrp="1"/>
          </p:cNvSpPr>
          <p:nvPr>
            <p:ph type="sldNum" sz="quarter" idx="10"/>
          </p:nvPr>
        </p:nvSpPr>
        <p:spPr/>
        <p:txBody>
          <a:bodyPr/>
          <a:lstStyle/>
          <a:p>
            <a:fld id="{D259692F-F0A1-4A0E-AD06-97D597CC59A8}" type="slidenum">
              <a:rPr lang="en-GB" smtClean="0"/>
              <a:pPr/>
              <a:t>10</a:t>
            </a:fld>
            <a:endParaRPr lang="en-GB"/>
          </a:p>
        </p:txBody>
      </p:sp>
    </p:spTree>
    <p:extLst>
      <p:ext uri="{BB962C8B-B14F-4D97-AF65-F5344CB8AC3E}">
        <p14:creationId xmlns:p14="http://schemas.microsoft.com/office/powerpoint/2010/main" val="16386045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259692F-F0A1-4A0E-AD06-97D597CC59A8}" type="slidenum">
              <a:rPr lang="en-GB" smtClean="0"/>
              <a:pPr/>
              <a:t>11</a:t>
            </a:fld>
            <a:endParaRPr lang="en-GB"/>
          </a:p>
        </p:txBody>
      </p:sp>
    </p:spTree>
    <p:extLst>
      <p:ext uri="{BB962C8B-B14F-4D97-AF65-F5344CB8AC3E}">
        <p14:creationId xmlns:p14="http://schemas.microsoft.com/office/powerpoint/2010/main" val="1493210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 typeface="Symbol"/>
              <a:buNone/>
              <a:tabLst/>
              <a:defRPr/>
            </a:pPr>
            <a:endParaRPr lang="en-GB" sz="1200" dirty="0" smtClean="0"/>
          </a:p>
          <a:p>
            <a:endParaRPr lang="en-GB" dirty="0"/>
          </a:p>
        </p:txBody>
      </p:sp>
      <p:sp>
        <p:nvSpPr>
          <p:cNvPr id="4" name="Slide Number Placeholder 3"/>
          <p:cNvSpPr>
            <a:spLocks noGrp="1"/>
          </p:cNvSpPr>
          <p:nvPr>
            <p:ph type="sldNum" sz="quarter" idx="10"/>
          </p:nvPr>
        </p:nvSpPr>
        <p:spPr/>
        <p:txBody>
          <a:bodyPr/>
          <a:lstStyle/>
          <a:p>
            <a:fld id="{D259692F-F0A1-4A0E-AD06-97D597CC59A8}" type="slidenum">
              <a:rPr lang="en-GB" smtClean="0"/>
              <a:pPr/>
              <a:t>12</a:t>
            </a:fld>
            <a:endParaRPr lang="en-GB"/>
          </a:p>
        </p:txBody>
      </p:sp>
    </p:spTree>
    <p:extLst>
      <p:ext uri="{BB962C8B-B14F-4D97-AF65-F5344CB8AC3E}">
        <p14:creationId xmlns:p14="http://schemas.microsoft.com/office/powerpoint/2010/main" val="39139134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 typeface="Symbol"/>
              <a:buNone/>
              <a:tabLst/>
              <a:defRPr/>
            </a:pPr>
            <a:endParaRPr lang="en-GB" sz="1200" dirty="0" smtClean="0"/>
          </a:p>
          <a:p>
            <a:endParaRPr lang="en-GB" dirty="0"/>
          </a:p>
        </p:txBody>
      </p:sp>
      <p:sp>
        <p:nvSpPr>
          <p:cNvPr id="4" name="Slide Number Placeholder 3"/>
          <p:cNvSpPr>
            <a:spLocks noGrp="1"/>
          </p:cNvSpPr>
          <p:nvPr>
            <p:ph type="sldNum" sz="quarter" idx="10"/>
          </p:nvPr>
        </p:nvSpPr>
        <p:spPr/>
        <p:txBody>
          <a:bodyPr/>
          <a:lstStyle/>
          <a:p>
            <a:fld id="{D259692F-F0A1-4A0E-AD06-97D597CC59A8}" type="slidenum">
              <a:rPr lang="en-GB" smtClean="0"/>
              <a:pPr/>
              <a:t>13</a:t>
            </a:fld>
            <a:endParaRPr lang="en-GB"/>
          </a:p>
        </p:txBody>
      </p:sp>
    </p:spTree>
    <p:extLst>
      <p:ext uri="{BB962C8B-B14F-4D97-AF65-F5344CB8AC3E}">
        <p14:creationId xmlns:p14="http://schemas.microsoft.com/office/powerpoint/2010/main" val="39139134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919" y="2130427"/>
            <a:ext cx="7773750" cy="1470025"/>
          </a:xfrm>
        </p:spPr>
        <p:txBody>
          <a:bodyPr/>
          <a:lstStyle/>
          <a:p>
            <a:r>
              <a:rPr lang="en-US" dirty="0" smtClean="0"/>
              <a:t>Click to edit Master title style</a:t>
            </a:r>
            <a:endParaRPr lang="en-GB" dirty="0"/>
          </a:p>
        </p:txBody>
      </p:sp>
      <p:sp>
        <p:nvSpPr>
          <p:cNvPr id="3" name="Subtitle 2"/>
          <p:cNvSpPr>
            <a:spLocks noGrp="1"/>
          </p:cNvSpPr>
          <p:nvPr>
            <p:ph type="subTitle" idx="1"/>
          </p:nvPr>
        </p:nvSpPr>
        <p:spPr>
          <a:xfrm>
            <a:off x="1371839" y="3886200"/>
            <a:ext cx="6401912"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6" name="Slide Number Placeholder 5"/>
          <p:cNvSpPr>
            <a:spLocks noGrp="1"/>
          </p:cNvSpPr>
          <p:nvPr>
            <p:ph type="sldNum" sz="quarter" idx="12"/>
          </p:nvPr>
        </p:nvSpPr>
        <p:spPr/>
        <p:txBody>
          <a:bodyPr/>
          <a:lstStyle/>
          <a:p>
            <a:fld id="{716CD00C-4C4B-4227-B909-4871770F5BEE}"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sz="quarter" idx="12"/>
          </p:nvPr>
        </p:nvSpPr>
        <p:spPr/>
        <p:txBody>
          <a:bodyPr/>
          <a:lstStyle/>
          <a:p>
            <a:fld id="{716CD00C-4C4B-4227-B909-4871770F5BEE}"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80" y="1535113"/>
            <a:ext cx="40408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80" y="2174875"/>
            <a:ext cx="40408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832" y="1535113"/>
            <a:ext cx="404247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832" y="2174875"/>
            <a:ext cx="404247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9" name="Slide Number Placeholder 8"/>
          <p:cNvSpPr>
            <a:spLocks noGrp="1"/>
          </p:cNvSpPr>
          <p:nvPr>
            <p:ph type="sldNum" sz="quarter" idx="12"/>
          </p:nvPr>
        </p:nvSpPr>
        <p:spPr/>
        <p:txBody>
          <a:bodyPr/>
          <a:lstStyle/>
          <a:p>
            <a:fld id="{716CD00C-4C4B-4227-B909-4871770F5BEE}"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5" name="Slide Number Placeholder 4"/>
          <p:cNvSpPr>
            <a:spLocks noGrp="1"/>
          </p:cNvSpPr>
          <p:nvPr>
            <p:ph type="sldNum" sz="quarter" idx="12"/>
          </p:nvPr>
        </p:nvSpPr>
        <p:spPr/>
        <p:txBody>
          <a:bodyPr/>
          <a:lstStyle/>
          <a:p>
            <a:fld id="{716CD00C-4C4B-4227-B909-4871770F5BEE}"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80" y="274638"/>
            <a:ext cx="8231029" cy="1143000"/>
          </a:xfrm>
          <a:prstGeom prst="rect">
            <a:avLst/>
          </a:prstGeom>
        </p:spPr>
        <p:txBody>
          <a:bodyPr vert="horz" lIns="91440" tIns="45720" rIns="91440" bIns="45720" rtlCol="0" anchor="ctr">
            <a:normAutofit/>
          </a:bodyPr>
          <a:lstStyle/>
          <a:p>
            <a:r>
              <a:rPr lang="en-US" dirty="0" smtClean="0"/>
              <a:t>Click to edit Master title style</a:t>
            </a:r>
            <a:endParaRPr lang="en-GB" dirty="0"/>
          </a:p>
        </p:txBody>
      </p:sp>
      <p:sp>
        <p:nvSpPr>
          <p:cNvPr id="3" name="Text Placeholder 2"/>
          <p:cNvSpPr>
            <a:spLocks noGrp="1"/>
          </p:cNvSpPr>
          <p:nvPr>
            <p:ph type="body" idx="1"/>
          </p:nvPr>
        </p:nvSpPr>
        <p:spPr>
          <a:xfrm>
            <a:off x="457280" y="1600202"/>
            <a:ext cx="8231029"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Slide Number Placeholder 5"/>
          <p:cNvSpPr>
            <a:spLocks noGrp="1"/>
          </p:cNvSpPr>
          <p:nvPr>
            <p:ph type="sldNum" sz="quarter" idx="4"/>
          </p:nvPr>
        </p:nvSpPr>
        <p:spPr>
          <a:xfrm>
            <a:off x="6554339" y="6356352"/>
            <a:ext cx="2133971"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6CD00C-4C4B-4227-B909-4871770F5BEE}" type="slidenum">
              <a:rPr lang="en-GB" smtClean="0"/>
              <a:pPr/>
              <a:t>‹#›</a:t>
            </a:fld>
            <a:endParaRPr lang="en-GB"/>
          </a:p>
        </p:txBody>
      </p:sp>
      <p:pic>
        <p:nvPicPr>
          <p:cNvPr id="2050" name="Picture 2"/>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7309573" y="5877274"/>
            <a:ext cx="1402007" cy="835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3" r:id="rId3"/>
    <p:sldLayoutId id="2147483654" r:id="rId4"/>
  </p:sldLayoutIdLst>
  <p:hf sldNum="0" hdr="0" ftr="0" dt="0"/>
  <p:txStyles>
    <p:titleStyle>
      <a:lvl1pPr algn="ctr" defTabSz="914400" rtl="0" eaLnBrk="1" latinLnBrk="0" hangingPunct="1">
        <a:spcBef>
          <a:spcPct val="0"/>
        </a:spcBef>
        <a:buNone/>
        <a:defRPr sz="4400" kern="1200">
          <a:solidFill>
            <a:schemeClr val="tx1"/>
          </a:solidFill>
          <a:latin typeface="Palatino Linotype" panose="02040502050505030304" pitchFamily="18"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chart" Target="../charts/chart6.xml"/></Relationships>
</file>

<file path=ppt/slides/_rels/slide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392716" y="476672"/>
            <a:ext cx="2654141" cy="1379983"/>
          </a:xfrm>
          <a:prstGeom prst="rect">
            <a:avLst/>
          </a:prstGeom>
        </p:spPr>
        <p:txBody>
          <a:bodyPr vert="horz" anchor="b">
            <a:normAutofit fontScale="92500" lnSpcReduction="10000"/>
            <a:scene3d>
              <a:camera prst="orthographicFront"/>
              <a:lightRig rig="soft" dir="t"/>
            </a:scene3d>
            <a:sp3d prstMaterial="softEdge">
              <a:bevelT w="25400" h="25400"/>
            </a:sp3d>
          </a:bodyPr>
          <a:lstStyle>
            <a:lvl1pPr algn="r" rtl="0" eaLnBrk="0" fontAlgn="base" hangingPunct="0">
              <a:spcBef>
                <a:spcPct val="0"/>
              </a:spcBef>
              <a:spcAft>
                <a:spcPct val="0"/>
              </a:spcAft>
              <a:defRPr sz="48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a:lstStyle>
          <a:p>
            <a:pPr algn="l" eaLnBrk="1" fontAlgn="auto" hangingPunct="1">
              <a:spcAft>
                <a:spcPts val="0"/>
              </a:spcAft>
              <a:defRPr/>
            </a:pPr>
            <a:r>
              <a:rPr lang="en-GB" dirty="0" smtClean="0">
                <a:solidFill>
                  <a:srgbClr val="1F497D"/>
                </a:solidFill>
                <a:effectLst/>
                <a:latin typeface="Palatino Linotype" panose="02040502050505030304" pitchFamily="18" charset="0"/>
              </a:rPr>
              <a:t>BRICS 2016</a:t>
            </a:r>
            <a:endParaRPr lang="en-GB" sz="2200" dirty="0" smtClean="0">
              <a:solidFill>
                <a:srgbClr val="1F497D"/>
              </a:solidFill>
              <a:effectLst/>
              <a:latin typeface="Palatino Linotype" panose="02040502050505030304" pitchFamily="18" charset="0"/>
            </a:endParaRPr>
          </a:p>
        </p:txBody>
      </p:sp>
      <p:sp>
        <p:nvSpPr>
          <p:cNvPr id="6" name="Title 1"/>
          <p:cNvSpPr txBox="1">
            <a:spLocks/>
          </p:cNvSpPr>
          <p:nvPr/>
        </p:nvSpPr>
        <p:spPr>
          <a:xfrm>
            <a:off x="252314" y="2060848"/>
            <a:ext cx="8784976" cy="2448272"/>
          </a:xfrm>
          <a:prstGeom prst="rect">
            <a:avLst/>
          </a:prstGeom>
        </p:spPr>
        <p:txBody>
          <a:bodyPr vert="horz" anchor="b">
            <a:normAutofit fontScale="85000" lnSpcReduction="10000"/>
            <a:scene3d>
              <a:camera prst="orthographicFront"/>
              <a:lightRig rig="soft" dir="t"/>
            </a:scene3d>
            <a:sp3d prstMaterial="softEdge">
              <a:bevelT w="25400" h="25400"/>
            </a:sp3d>
          </a:bodyPr>
          <a:lstStyle>
            <a:lvl1pPr algn="r" rtl="0" eaLnBrk="0" fontAlgn="base" hangingPunct="0">
              <a:spcBef>
                <a:spcPct val="0"/>
              </a:spcBef>
              <a:spcAft>
                <a:spcPct val="0"/>
              </a:spcAft>
              <a:defRPr sz="48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a:lstStyle>
          <a:p>
            <a:pPr algn="ctr" eaLnBrk="1" fontAlgn="auto" hangingPunct="1">
              <a:spcAft>
                <a:spcPts val="0"/>
              </a:spcAft>
              <a:defRPr/>
            </a:pPr>
            <a:r>
              <a:rPr lang="en-GB" dirty="0">
                <a:effectLst/>
                <a:latin typeface="Palatino Linotype" panose="02040502050505030304" pitchFamily="18" charset="0"/>
              </a:rPr>
              <a:t>F</a:t>
            </a:r>
            <a:r>
              <a:rPr lang="en-GB" dirty="0" smtClean="0">
                <a:effectLst/>
                <a:latin typeface="Palatino Linotype" panose="02040502050505030304" pitchFamily="18" charset="0"/>
              </a:rPr>
              <a:t>ormalization of the labour market: Quality and Availability of Jobs</a:t>
            </a:r>
          </a:p>
          <a:p>
            <a:pPr eaLnBrk="1" fontAlgn="auto" hangingPunct="1">
              <a:spcAft>
                <a:spcPts val="0"/>
              </a:spcAft>
              <a:defRPr/>
            </a:pPr>
            <a:r>
              <a:rPr lang="en-GB" dirty="0" smtClean="0">
                <a:effectLst/>
                <a:latin typeface="Palatino Linotype" panose="02040502050505030304" pitchFamily="18" charset="0"/>
              </a:rPr>
              <a:t> </a:t>
            </a:r>
            <a:br>
              <a:rPr lang="en-GB" dirty="0" smtClean="0">
                <a:effectLst/>
                <a:latin typeface="Palatino Linotype" panose="02040502050505030304" pitchFamily="18" charset="0"/>
              </a:rPr>
            </a:br>
            <a:endParaRPr lang="en-GB" sz="2200" dirty="0" smtClean="0">
              <a:effectLst/>
              <a:latin typeface="Palatino Linotype" panose="02040502050505030304" pitchFamily="18" charset="0"/>
            </a:endParaRPr>
          </a:p>
        </p:txBody>
      </p:sp>
      <p:sp>
        <p:nvSpPr>
          <p:cNvPr id="9" name="Title 1"/>
          <p:cNvSpPr txBox="1">
            <a:spLocks/>
          </p:cNvSpPr>
          <p:nvPr/>
        </p:nvSpPr>
        <p:spPr>
          <a:xfrm>
            <a:off x="482268" y="4786312"/>
            <a:ext cx="5458678" cy="1739031"/>
          </a:xfrm>
          <a:prstGeom prst="rect">
            <a:avLst/>
          </a:prstGeom>
        </p:spPr>
        <p:txBody>
          <a:bodyPr vert="horz" anchor="b">
            <a:normAutofit/>
            <a:scene3d>
              <a:camera prst="orthographicFront"/>
              <a:lightRig rig="soft" dir="t"/>
            </a:scene3d>
            <a:sp3d prstMaterial="softEdge">
              <a:bevelT w="25400" h="25400"/>
            </a:sp3d>
          </a:bodyPr>
          <a:lstStyle>
            <a:lvl1pPr algn="r" rtl="0" eaLnBrk="0" fontAlgn="base" hangingPunct="0">
              <a:spcBef>
                <a:spcPct val="0"/>
              </a:spcBef>
              <a:spcAft>
                <a:spcPct val="0"/>
              </a:spcAft>
              <a:defRPr sz="48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a:lstStyle>
          <a:p>
            <a:pPr algn="l" eaLnBrk="1" fontAlgn="auto" hangingPunct="1">
              <a:spcAft>
                <a:spcPts val="0"/>
              </a:spcAft>
              <a:defRPr/>
            </a:pPr>
            <a:r>
              <a:rPr lang="en-GB" sz="2000" dirty="0">
                <a:solidFill>
                  <a:srgbClr val="1F497D"/>
                </a:solidFill>
                <a:effectLst/>
                <a:latin typeface="Palatino Linotype" panose="02040502050505030304" pitchFamily="18" charset="0"/>
              </a:rPr>
              <a:t>Sandra </a:t>
            </a:r>
            <a:r>
              <a:rPr lang="en-GB" sz="2000" dirty="0" err="1">
                <a:solidFill>
                  <a:srgbClr val="1F497D"/>
                </a:solidFill>
                <a:effectLst/>
                <a:latin typeface="Palatino Linotype" panose="02040502050505030304" pitchFamily="18" charset="0"/>
              </a:rPr>
              <a:t>Polaski</a:t>
            </a:r>
            <a:endParaRPr lang="en-GB" sz="2000" dirty="0">
              <a:solidFill>
                <a:srgbClr val="1F497D"/>
              </a:solidFill>
              <a:effectLst/>
              <a:latin typeface="Palatino Linotype" panose="02040502050505030304" pitchFamily="18" charset="0"/>
            </a:endParaRPr>
          </a:p>
          <a:p>
            <a:pPr algn="l" eaLnBrk="1" fontAlgn="auto" hangingPunct="1">
              <a:spcAft>
                <a:spcPts val="0"/>
              </a:spcAft>
              <a:defRPr/>
            </a:pPr>
            <a:r>
              <a:rPr lang="fr-CH" sz="2000" dirty="0">
                <a:solidFill>
                  <a:srgbClr val="1F497D"/>
                </a:solidFill>
                <a:effectLst/>
                <a:latin typeface="Palatino Linotype" panose="02040502050505030304" pitchFamily="18" charset="0"/>
              </a:rPr>
              <a:t>International Labour  </a:t>
            </a:r>
            <a:r>
              <a:rPr lang="en-GB" sz="2000" dirty="0" smtClean="0">
                <a:solidFill>
                  <a:srgbClr val="1F497D"/>
                </a:solidFill>
                <a:effectLst/>
                <a:latin typeface="Palatino Linotype" panose="02040502050505030304" pitchFamily="18" charset="0"/>
              </a:rPr>
              <a:t>Organization</a:t>
            </a:r>
          </a:p>
          <a:p>
            <a:pPr algn="l" eaLnBrk="1" fontAlgn="auto" hangingPunct="1">
              <a:spcAft>
                <a:spcPts val="0"/>
              </a:spcAft>
              <a:defRPr/>
            </a:pPr>
            <a:endParaRPr lang="en-GB" sz="2000" dirty="0">
              <a:solidFill>
                <a:srgbClr val="1F497D"/>
              </a:solidFill>
              <a:effectLst/>
              <a:latin typeface="Palatino Linotype" panose="02040502050505030304" pitchFamily="18" charset="0"/>
            </a:endParaRPr>
          </a:p>
          <a:p>
            <a:pPr algn="l" eaLnBrk="1" fontAlgn="auto" hangingPunct="1">
              <a:spcAft>
                <a:spcPts val="0"/>
              </a:spcAft>
              <a:defRPr/>
            </a:pPr>
            <a:r>
              <a:rPr lang="fr-CH" sz="2000" dirty="0" smtClean="0">
                <a:solidFill>
                  <a:srgbClr val="1F497D"/>
                </a:solidFill>
                <a:effectLst/>
                <a:latin typeface="Palatino Linotype" panose="02040502050505030304" pitchFamily="18" charset="0"/>
              </a:rPr>
              <a:t>BRICS </a:t>
            </a:r>
            <a:r>
              <a:rPr lang="fr-CH" sz="2000" dirty="0">
                <a:solidFill>
                  <a:srgbClr val="1F497D"/>
                </a:solidFill>
                <a:effectLst/>
                <a:latin typeface="Palatino Linotype" panose="02040502050505030304" pitchFamily="18" charset="0"/>
              </a:rPr>
              <a:t>Labour and </a:t>
            </a:r>
            <a:r>
              <a:rPr lang="fr-CH" sz="2000" dirty="0" err="1" smtClean="0">
                <a:solidFill>
                  <a:srgbClr val="1F497D"/>
                </a:solidFill>
                <a:effectLst/>
                <a:latin typeface="Palatino Linotype" panose="02040502050505030304" pitchFamily="18" charset="0"/>
              </a:rPr>
              <a:t>Employment</a:t>
            </a:r>
            <a:r>
              <a:rPr lang="en-GB" sz="2000" dirty="0" smtClean="0">
                <a:solidFill>
                  <a:srgbClr val="1F497D"/>
                </a:solidFill>
                <a:effectLst/>
                <a:latin typeface="Palatino Linotype" panose="02040502050505030304" pitchFamily="18" charset="0"/>
              </a:rPr>
              <a:t> </a:t>
            </a:r>
            <a:r>
              <a:rPr lang="fr-CH" sz="2000" dirty="0" err="1" smtClean="0">
                <a:solidFill>
                  <a:srgbClr val="1F497D"/>
                </a:solidFill>
                <a:effectLst/>
                <a:latin typeface="Palatino Linotype" panose="02040502050505030304" pitchFamily="18" charset="0"/>
              </a:rPr>
              <a:t>Ministerial</a:t>
            </a:r>
            <a:r>
              <a:rPr lang="fr-CH" sz="2000" dirty="0" smtClean="0">
                <a:solidFill>
                  <a:srgbClr val="1F497D"/>
                </a:solidFill>
                <a:effectLst/>
                <a:latin typeface="Palatino Linotype" panose="02040502050505030304" pitchFamily="18" charset="0"/>
              </a:rPr>
              <a:t> </a:t>
            </a:r>
            <a:r>
              <a:rPr lang="en-GB" sz="2000" dirty="0" smtClean="0">
                <a:solidFill>
                  <a:srgbClr val="1F497D"/>
                </a:solidFill>
                <a:effectLst/>
                <a:latin typeface="Palatino Linotype" panose="02040502050505030304" pitchFamily="18" charset="0"/>
              </a:rPr>
              <a:t>25-26 </a:t>
            </a:r>
            <a:r>
              <a:rPr lang="en-GB" sz="2000" dirty="0">
                <a:solidFill>
                  <a:srgbClr val="1F497D"/>
                </a:solidFill>
                <a:effectLst/>
                <a:latin typeface="Palatino Linotype" panose="02040502050505030304" pitchFamily="18" charset="0"/>
              </a:rPr>
              <a:t>January 2016 </a:t>
            </a:r>
          </a:p>
        </p:txBody>
      </p:sp>
      <p:pic>
        <p:nvPicPr>
          <p:cNvPr id="10" name="Image 3" descr="EFS-ILO-org-V3-Blue.tif"/>
          <p:cNvPicPr>
            <a:picLocks noChangeAspect="1"/>
          </p:cNvPicPr>
          <p:nvPr/>
        </p:nvPicPr>
        <p:blipFill>
          <a:blip r:embed="rId3">
            <a:lum bright="40000"/>
            <a:extLst>
              <a:ext uri="{28A0092B-C50C-407E-A947-70E740481C1C}">
                <a14:useLocalDpi xmlns:a14="http://schemas.microsoft.com/office/drawing/2010/main" val="0"/>
              </a:ext>
            </a:extLst>
          </a:blip>
          <a:srcRect r="64417" b="70206"/>
          <a:stretch>
            <a:fillRect/>
          </a:stretch>
        </p:blipFill>
        <p:spPr bwMode="auto">
          <a:xfrm>
            <a:off x="5677886" y="4786315"/>
            <a:ext cx="3467702" cy="2071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081255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rot="5400000">
            <a:off x="3852000" y="-3852000"/>
            <a:ext cx="1440000" cy="914400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540346" y="181390"/>
            <a:ext cx="8352928" cy="1077218"/>
          </a:xfrm>
          <a:prstGeom prst="rect">
            <a:avLst/>
          </a:prstGeom>
          <a:noFill/>
        </p:spPr>
        <p:txBody>
          <a:bodyPr wrap="square" rtlCol="0" anchor="ctr">
            <a:spAutoFit/>
          </a:bodyPr>
          <a:lstStyle/>
          <a:p>
            <a:pPr algn="ctr"/>
            <a:r>
              <a:rPr lang="en-GB" sz="3200" b="1" dirty="0" smtClean="0">
                <a:solidFill>
                  <a:schemeClr val="bg1"/>
                </a:solidFill>
                <a:effectLst>
                  <a:outerShdw blurRad="38100" dist="38100" dir="2700000" algn="tl">
                    <a:srgbClr val="000000">
                      <a:alpha val="43137"/>
                    </a:srgbClr>
                  </a:outerShdw>
                </a:effectLst>
                <a:latin typeface="Palatino Linotype" panose="02040502050505030304" pitchFamily="18" charset="0"/>
              </a:rPr>
              <a:t>B1   Fostering transition to formality of informal jobs and enterprises</a:t>
            </a:r>
            <a:endParaRPr lang="en-GB" sz="3200" b="1" dirty="0">
              <a:solidFill>
                <a:schemeClr val="bg1"/>
              </a:solidFill>
              <a:effectLst>
                <a:outerShdw blurRad="38100" dist="38100" dir="2700000" algn="tl">
                  <a:srgbClr val="000000">
                    <a:alpha val="43137"/>
                  </a:srgbClr>
                </a:outerShdw>
              </a:effectLst>
              <a:latin typeface="Palatino Linotype" panose="02040502050505030304" pitchFamily="18" charset="0"/>
            </a:endParaRPr>
          </a:p>
        </p:txBody>
      </p:sp>
      <p:sp>
        <p:nvSpPr>
          <p:cNvPr id="7" name="Content Placeholder 3"/>
          <p:cNvSpPr txBox="1">
            <a:spLocks/>
          </p:cNvSpPr>
          <p:nvPr/>
        </p:nvSpPr>
        <p:spPr>
          <a:xfrm>
            <a:off x="612354" y="1730771"/>
            <a:ext cx="8376855" cy="4536504"/>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Aft>
                <a:spcPts val="1200"/>
              </a:spcAft>
              <a:buNone/>
            </a:pPr>
            <a:r>
              <a:rPr lang="fr-CH" b="1" dirty="0" smtClean="0">
                <a:cs typeface="Arial" panose="020B0604020202020204" pitchFamily="34" charset="0"/>
              </a:rPr>
              <a:t>ILO </a:t>
            </a:r>
            <a:r>
              <a:rPr lang="fr-CH" b="1" dirty="0" err="1" smtClean="0">
                <a:cs typeface="Arial" panose="020B0604020202020204" pitchFamily="34" charset="0"/>
              </a:rPr>
              <a:t>Recommendation</a:t>
            </a:r>
            <a:r>
              <a:rPr lang="fr-CH" b="1" dirty="0" smtClean="0">
                <a:cs typeface="Arial" panose="020B0604020202020204" pitchFamily="34" charset="0"/>
              </a:rPr>
              <a:t> 204: a </a:t>
            </a:r>
            <a:r>
              <a:rPr lang="fr-CH" b="1" dirty="0" err="1" smtClean="0">
                <a:cs typeface="Arial" panose="020B0604020202020204" pitchFamily="34" charset="0"/>
              </a:rPr>
              <a:t>guiding</a:t>
            </a:r>
            <a:r>
              <a:rPr lang="fr-CH" b="1" dirty="0" smtClean="0">
                <a:cs typeface="Arial" panose="020B0604020202020204" pitchFamily="34" charset="0"/>
              </a:rPr>
              <a:t> </a:t>
            </a:r>
            <a:r>
              <a:rPr lang="fr-CH" b="1" dirty="0" err="1" smtClean="0">
                <a:cs typeface="Arial" panose="020B0604020202020204" pitchFamily="34" charset="0"/>
              </a:rPr>
              <a:t>framework</a:t>
            </a:r>
            <a:r>
              <a:rPr lang="fr-CH" b="1" dirty="0" smtClean="0">
                <a:cs typeface="Arial" panose="020B0604020202020204" pitchFamily="34" charset="0"/>
              </a:rPr>
              <a:t> to </a:t>
            </a:r>
            <a:r>
              <a:rPr lang="fr-CH" b="1" dirty="0" err="1" smtClean="0">
                <a:cs typeface="Arial" panose="020B0604020202020204" pitchFamily="34" charset="0"/>
              </a:rPr>
              <a:t>achieve</a:t>
            </a:r>
            <a:r>
              <a:rPr lang="fr-CH" b="1" dirty="0" smtClean="0">
                <a:cs typeface="Arial" panose="020B0604020202020204" pitchFamily="34" charset="0"/>
              </a:rPr>
              <a:t> </a:t>
            </a:r>
            <a:r>
              <a:rPr lang="fr-CH" b="1" dirty="0" err="1" smtClean="0">
                <a:cs typeface="Arial" panose="020B0604020202020204" pitchFamily="34" charset="0"/>
              </a:rPr>
              <a:t>three</a:t>
            </a:r>
            <a:r>
              <a:rPr lang="fr-CH" b="1" dirty="0" smtClean="0">
                <a:cs typeface="Arial" panose="020B0604020202020204" pitchFamily="34" charset="0"/>
              </a:rPr>
              <a:t> </a:t>
            </a:r>
            <a:r>
              <a:rPr lang="fr-CH" b="1" dirty="0" err="1" smtClean="0">
                <a:cs typeface="Arial" panose="020B0604020202020204" pitchFamily="34" charset="0"/>
              </a:rPr>
              <a:t>interrelated</a:t>
            </a:r>
            <a:r>
              <a:rPr lang="fr-CH" b="1" dirty="0" smtClean="0">
                <a:cs typeface="Arial" panose="020B0604020202020204" pitchFamily="34" charset="0"/>
              </a:rPr>
              <a:t> objectives</a:t>
            </a:r>
          </a:p>
          <a:p>
            <a:pPr marL="514350" indent="-514350">
              <a:spcAft>
                <a:spcPts val="1200"/>
              </a:spcAft>
              <a:buFont typeface="+mj-lt"/>
              <a:buAutoNum type="arabicPeriod"/>
            </a:pPr>
            <a:r>
              <a:rPr lang="en-GB" sz="2800" dirty="0" smtClean="0">
                <a:cs typeface="Arial" panose="020B0604020202020204" pitchFamily="34" charset="0"/>
              </a:rPr>
              <a:t>Promote </a:t>
            </a:r>
            <a:r>
              <a:rPr lang="en-GB" sz="2800" dirty="0">
                <a:cs typeface="Arial" panose="020B0604020202020204" pitchFamily="34" charset="0"/>
              </a:rPr>
              <a:t>the </a:t>
            </a:r>
            <a:r>
              <a:rPr lang="en-GB" sz="2800" dirty="0" smtClean="0">
                <a:cs typeface="Arial" panose="020B0604020202020204" pitchFamily="34" charset="0"/>
              </a:rPr>
              <a:t>creation </a:t>
            </a:r>
            <a:r>
              <a:rPr lang="en-GB" sz="2800" dirty="0">
                <a:cs typeface="Arial" panose="020B0604020202020204" pitchFamily="34" charset="0"/>
              </a:rPr>
              <a:t>and sustainability of enterprises and decent jobs in the formal economy </a:t>
            </a:r>
          </a:p>
          <a:p>
            <a:pPr marL="514350" indent="-514350">
              <a:spcAft>
                <a:spcPts val="1200"/>
              </a:spcAft>
              <a:buFont typeface="+mj-lt"/>
              <a:buAutoNum type="arabicPeriod"/>
            </a:pPr>
            <a:r>
              <a:rPr lang="en-GB" sz="2800" dirty="0" smtClean="0">
                <a:cs typeface="Arial" panose="020B0604020202020204" pitchFamily="34" charset="0"/>
              </a:rPr>
              <a:t>Facilitate the transition of workers and economic units from the informal to the formal economy </a:t>
            </a:r>
          </a:p>
          <a:p>
            <a:pPr marL="514350" indent="-514350">
              <a:spcAft>
                <a:spcPts val="1200"/>
              </a:spcAft>
              <a:buFont typeface="+mj-lt"/>
              <a:buAutoNum type="arabicPeriod"/>
            </a:pPr>
            <a:r>
              <a:rPr lang="en-GB" sz="2800" dirty="0" smtClean="0">
                <a:cs typeface="Arial" panose="020B0604020202020204" pitchFamily="34" charset="0"/>
              </a:rPr>
              <a:t>Prevent the </a:t>
            </a:r>
            <a:r>
              <a:rPr lang="en-GB" sz="2800" dirty="0" err="1" smtClean="0">
                <a:cs typeface="Arial" panose="020B0604020202020204" pitchFamily="34" charset="0"/>
              </a:rPr>
              <a:t>informalization</a:t>
            </a:r>
            <a:r>
              <a:rPr lang="en-GB" sz="2800" dirty="0" smtClean="0">
                <a:cs typeface="Arial" panose="020B0604020202020204" pitchFamily="34" charset="0"/>
              </a:rPr>
              <a:t> of formal economy jobs</a:t>
            </a:r>
            <a:endParaRPr lang="en-GB" sz="2800" dirty="0">
              <a:cs typeface="Arial" panose="020B0604020202020204" pitchFamily="34" charset="0"/>
            </a:endParaRPr>
          </a:p>
        </p:txBody>
      </p:sp>
    </p:spTree>
    <p:extLst>
      <p:ext uri="{BB962C8B-B14F-4D97-AF65-F5344CB8AC3E}">
        <p14:creationId xmlns:p14="http://schemas.microsoft.com/office/powerpoint/2010/main" val="6450169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rot="5400000">
            <a:off x="3852000" y="-3852000"/>
            <a:ext cx="1440000" cy="914400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p:cNvSpPr txBox="1"/>
          <p:nvPr/>
        </p:nvSpPr>
        <p:spPr>
          <a:xfrm>
            <a:off x="0" y="242948"/>
            <a:ext cx="9145588" cy="954107"/>
          </a:xfrm>
          <a:prstGeom prst="rect">
            <a:avLst/>
          </a:prstGeom>
          <a:noFill/>
        </p:spPr>
        <p:txBody>
          <a:bodyPr wrap="square" rtlCol="0" anchor="ctr">
            <a:spAutoFit/>
          </a:bodyPr>
          <a:lstStyle/>
          <a:p>
            <a:pPr algn="ctr"/>
            <a:r>
              <a:rPr lang="en-GB" sz="3200" b="1" dirty="0" smtClean="0">
                <a:solidFill>
                  <a:schemeClr val="bg1"/>
                </a:solidFill>
                <a:effectLst>
                  <a:outerShdw blurRad="38100" dist="38100" dir="2700000" algn="tl">
                    <a:srgbClr val="000000">
                      <a:alpha val="43137"/>
                    </a:srgbClr>
                  </a:outerShdw>
                </a:effectLst>
                <a:latin typeface="Palatino Linotype" panose="02040502050505030304" pitchFamily="18" charset="0"/>
              </a:rPr>
              <a:t>B2   Informal </a:t>
            </a:r>
            <a:r>
              <a:rPr lang="en-GB" sz="3200" b="1" dirty="0">
                <a:solidFill>
                  <a:schemeClr val="bg1"/>
                </a:solidFill>
                <a:effectLst>
                  <a:outerShdw blurRad="38100" dist="38100" dir="2700000" algn="tl">
                    <a:srgbClr val="000000">
                      <a:alpha val="43137"/>
                    </a:srgbClr>
                  </a:outerShdw>
                </a:effectLst>
                <a:latin typeface="Palatino Linotype" panose="02040502050505030304" pitchFamily="18" charset="0"/>
              </a:rPr>
              <a:t>employment in the </a:t>
            </a:r>
            <a:r>
              <a:rPr lang="en-GB" sz="3200" b="1" dirty="0" smtClean="0">
                <a:solidFill>
                  <a:schemeClr val="bg1"/>
                </a:solidFill>
                <a:effectLst>
                  <a:outerShdw blurRad="38100" dist="38100" dir="2700000" algn="tl">
                    <a:srgbClr val="000000">
                      <a:alpha val="43137"/>
                    </a:srgbClr>
                  </a:outerShdw>
                </a:effectLst>
                <a:latin typeface="Palatino Linotype" panose="02040502050505030304" pitchFamily="18" charset="0"/>
              </a:rPr>
              <a:t>BRICS </a:t>
            </a:r>
          </a:p>
          <a:p>
            <a:pPr algn="ctr"/>
            <a:r>
              <a:rPr lang="en-GB" sz="2400" b="1" dirty="0" smtClean="0">
                <a:solidFill>
                  <a:schemeClr val="bg1"/>
                </a:solidFill>
                <a:effectLst>
                  <a:outerShdw blurRad="38100" dist="38100" dir="2700000" algn="tl">
                    <a:srgbClr val="000000">
                      <a:alpha val="43137"/>
                    </a:srgbClr>
                  </a:outerShdw>
                </a:effectLst>
                <a:latin typeface="Palatino Linotype" panose="02040502050505030304" pitchFamily="18" charset="0"/>
              </a:rPr>
              <a:t>% </a:t>
            </a:r>
            <a:r>
              <a:rPr lang="en-GB" sz="2400" b="1" dirty="0">
                <a:solidFill>
                  <a:schemeClr val="bg1"/>
                </a:solidFill>
                <a:effectLst>
                  <a:outerShdw blurRad="38100" dist="38100" dir="2700000" algn="tl">
                    <a:srgbClr val="000000">
                      <a:alpha val="43137"/>
                    </a:srgbClr>
                  </a:outerShdw>
                </a:effectLst>
                <a:latin typeface="Palatino Linotype" panose="02040502050505030304" pitchFamily="18" charset="0"/>
              </a:rPr>
              <a:t>of </a:t>
            </a:r>
            <a:r>
              <a:rPr lang="en-GB" sz="2400" b="1" dirty="0" smtClean="0">
                <a:solidFill>
                  <a:schemeClr val="bg1"/>
                </a:solidFill>
                <a:effectLst>
                  <a:outerShdw blurRad="38100" dist="38100" dir="2700000" algn="tl">
                    <a:srgbClr val="000000">
                      <a:alpha val="43137"/>
                    </a:srgbClr>
                  </a:outerShdw>
                </a:effectLst>
                <a:latin typeface="Palatino Linotype" panose="02040502050505030304" pitchFamily="18" charset="0"/>
              </a:rPr>
              <a:t>non-agricultural employment, latest </a:t>
            </a:r>
            <a:r>
              <a:rPr lang="en-GB" sz="2400" b="1" dirty="0">
                <a:solidFill>
                  <a:schemeClr val="bg1"/>
                </a:solidFill>
                <a:effectLst>
                  <a:outerShdw blurRad="38100" dist="38100" dir="2700000" algn="tl">
                    <a:srgbClr val="000000">
                      <a:alpha val="43137"/>
                    </a:srgbClr>
                  </a:outerShdw>
                </a:effectLst>
                <a:latin typeface="Palatino Linotype" panose="02040502050505030304" pitchFamily="18" charset="0"/>
              </a:rPr>
              <a:t>year </a:t>
            </a:r>
            <a:r>
              <a:rPr lang="en-GB" sz="2400" b="1" dirty="0" smtClean="0">
                <a:solidFill>
                  <a:schemeClr val="bg1"/>
                </a:solidFill>
                <a:effectLst>
                  <a:outerShdw blurRad="38100" dist="38100" dir="2700000" algn="tl">
                    <a:srgbClr val="000000">
                      <a:alpha val="43137"/>
                    </a:srgbClr>
                  </a:outerShdw>
                </a:effectLst>
                <a:latin typeface="Palatino Linotype" panose="02040502050505030304" pitchFamily="18" charset="0"/>
              </a:rPr>
              <a:t>available</a:t>
            </a:r>
            <a:endParaRPr lang="en-GB" sz="2400" b="1" dirty="0">
              <a:solidFill>
                <a:schemeClr val="bg1"/>
              </a:solidFill>
              <a:effectLst>
                <a:outerShdw blurRad="38100" dist="38100" dir="2700000" algn="tl">
                  <a:srgbClr val="000000">
                    <a:alpha val="43137"/>
                  </a:srgbClr>
                </a:outerShdw>
              </a:effectLst>
              <a:latin typeface="Palatino Linotype" panose="02040502050505030304" pitchFamily="18" charset="0"/>
            </a:endParaRPr>
          </a:p>
        </p:txBody>
      </p:sp>
      <p:graphicFrame>
        <p:nvGraphicFramePr>
          <p:cNvPr id="10" name="Chart 9"/>
          <p:cNvGraphicFramePr>
            <a:graphicFrameLocks/>
          </p:cNvGraphicFramePr>
          <p:nvPr>
            <p:extLst>
              <p:ext uri="{D42A27DB-BD31-4B8C-83A1-F6EECF244321}">
                <p14:modId xmlns:p14="http://schemas.microsoft.com/office/powerpoint/2010/main" val="4036462267"/>
              </p:ext>
            </p:extLst>
          </p:nvPr>
        </p:nvGraphicFramePr>
        <p:xfrm>
          <a:off x="180306" y="1556791"/>
          <a:ext cx="8568952" cy="482453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0031483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rot="5400000">
            <a:off x="4073500" y="-4073500"/>
            <a:ext cx="996999" cy="914400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p:cNvSpPr txBox="1"/>
          <p:nvPr/>
        </p:nvSpPr>
        <p:spPr>
          <a:xfrm>
            <a:off x="0" y="1037109"/>
            <a:ext cx="9144000" cy="6955750"/>
          </a:xfrm>
          <a:prstGeom prst="rect">
            <a:avLst/>
          </a:prstGeom>
          <a:noFill/>
        </p:spPr>
        <p:txBody>
          <a:bodyPr wrap="square" rtlCol="0">
            <a:spAutoFit/>
          </a:bodyPr>
          <a:lstStyle/>
          <a:p>
            <a:pPr marL="457200" indent="-457200">
              <a:spcAft>
                <a:spcPts val="1200"/>
              </a:spcAft>
              <a:buFont typeface="Wingdings" panose="05000000000000000000" pitchFamily="2" charset="2"/>
              <a:buChar char="§"/>
            </a:pPr>
            <a:r>
              <a:rPr lang="en-GB" sz="3000" dirty="0" smtClean="0"/>
              <a:t>Effective </a:t>
            </a:r>
            <a:r>
              <a:rPr lang="en-GB" sz="3000" dirty="0"/>
              <a:t>provision of </a:t>
            </a:r>
            <a:r>
              <a:rPr lang="en-GB" sz="3000" dirty="0" smtClean="0"/>
              <a:t>information</a:t>
            </a:r>
          </a:p>
          <a:p>
            <a:pPr marL="457200" indent="-457200">
              <a:spcAft>
                <a:spcPts val="1200"/>
              </a:spcAft>
              <a:buFont typeface="Wingdings" panose="05000000000000000000" pitchFamily="2" charset="2"/>
              <a:buChar char="§"/>
            </a:pPr>
            <a:r>
              <a:rPr lang="en-GB" sz="3000" dirty="0" smtClean="0"/>
              <a:t>Assistance </a:t>
            </a:r>
            <a:r>
              <a:rPr lang="en-GB" sz="3000" dirty="0"/>
              <a:t>in complying with </a:t>
            </a:r>
            <a:r>
              <a:rPr lang="en-GB" sz="3000" dirty="0" smtClean="0"/>
              <a:t>relevant </a:t>
            </a:r>
            <a:r>
              <a:rPr lang="en-GB" sz="3000" dirty="0"/>
              <a:t>laws and </a:t>
            </a:r>
            <a:r>
              <a:rPr lang="en-GB" sz="3000" dirty="0" smtClean="0"/>
              <a:t>regulations</a:t>
            </a:r>
          </a:p>
          <a:p>
            <a:pPr marL="457200" indent="-457200">
              <a:spcAft>
                <a:spcPts val="1200"/>
              </a:spcAft>
              <a:buFont typeface="Wingdings" panose="05000000000000000000" pitchFamily="2" charset="2"/>
              <a:buChar char="§"/>
            </a:pPr>
            <a:r>
              <a:rPr lang="en-US" sz="3000" dirty="0" smtClean="0"/>
              <a:t>Consider well-targeted financial support (loan guarantees, discounted tax rates during limited transition period, etc.)</a:t>
            </a:r>
            <a:endParaRPr lang="en-GB" sz="3000" dirty="0" smtClean="0"/>
          </a:p>
          <a:p>
            <a:pPr marL="457200" indent="-457200">
              <a:spcAft>
                <a:spcPts val="1200"/>
              </a:spcAft>
              <a:buFont typeface="Wingdings" panose="05000000000000000000" pitchFamily="2" charset="2"/>
              <a:buChar char="§"/>
            </a:pPr>
            <a:r>
              <a:rPr lang="en-GB" sz="3000" dirty="0" smtClean="0"/>
              <a:t>Preventive </a:t>
            </a:r>
            <a:r>
              <a:rPr lang="en-GB" sz="3000" dirty="0"/>
              <a:t>and appropriate corrective </a:t>
            </a:r>
            <a:r>
              <a:rPr lang="en-GB" sz="3000" dirty="0" smtClean="0"/>
              <a:t>measures</a:t>
            </a:r>
          </a:p>
          <a:p>
            <a:pPr marL="457200" indent="-457200">
              <a:spcAft>
                <a:spcPts val="1200"/>
              </a:spcAft>
              <a:buFont typeface="Wingdings" panose="05000000000000000000" pitchFamily="2" charset="2"/>
              <a:buChar char="§"/>
            </a:pPr>
            <a:r>
              <a:rPr lang="en-GB" sz="3000" dirty="0" smtClean="0"/>
              <a:t>Effective sanctions </a:t>
            </a:r>
            <a:r>
              <a:rPr lang="en-GB" sz="3000" dirty="0"/>
              <a:t>to address tax evasion and avoidance of social contributions, labour laws and regulations</a:t>
            </a:r>
          </a:p>
          <a:p>
            <a:pPr marL="914400" lvl="1" indent="-457200">
              <a:spcAft>
                <a:spcPts val="1200"/>
              </a:spcAft>
              <a:buFont typeface="Courier New" panose="02070309020205020404" pitchFamily="49" charset="0"/>
              <a:buChar char="o"/>
            </a:pPr>
            <a:endParaRPr lang="en-GB" sz="3000" dirty="0"/>
          </a:p>
          <a:p>
            <a:pPr marL="914400" lvl="1" indent="-457200">
              <a:buFont typeface="Courier New" panose="02070309020205020404" pitchFamily="49" charset="0"/>
              <a:buChar char="o"/>
            </a:pPr>
            <a:endParaRPr lang="en-US" sz="2800" dirty="0" smtClean="0"/>
          </a:p>
          <a:p>
            <a:endParaRPr lang="en-GB" sz="2800" dirty="0" smtClean="0"/>
          </a:p>
        </p:txBody>
      </p:sp>
      <p:sp>
        <p:nvSpPr>
          <p:cNvPr id="6" name="TextBox 5"/>
          <p:cNvSpPr txBox="1"/>
          <p:nvPr/>
        </p:nvSpPr>
        <p:spPr>
          <a:xfrm>
            <a:off x="0" y="-40109"/>
            <a:ext cx="9144000" cy="1077218"/>
          </a:xfrm>
          <a:prstGeom prst="rect">
            <a:avLst/>
          </a:prstGeom>
          <a:noFill/>
        </p:spPr>
        <p:txBody>
          <a:bodyPr wrap="square" rtlCol="0" anchor="ctr">
            <a:spAutoFit/>
          </a:bodyPr>
          <a:lstStyle/>
          <a:p>
            <a:pPr algn="ctr"/>
            <a:r>
              <a:rPr lang="en-GB" sz="3200" b="1" dirty="0" smtClean="0">
                <a:solidFill>
                  <a:schemeClr val="bg1"/>
                </a:solidFill>
                <a:effectLst>
                  <a:outerShdw blurRad="38100" dist="38100" dir="2700000" algn="tl">
                    <a:srgbClr val="000000">
                      <a:alpha val="43137"/>
                    </a:srgbClr>
                  </a:outerShdw>
                </a:effectLst>
                <a:latin typeface="Palatino Linotype" panose="02040502050505030304" pitchFamily="18" charset="0"/>
              </a:rPr>
              <a:t>B3   Facilitating the transition of firms to the formal economy</a:t>
            </a:r>
            <a:endParaRPr lang="en-GB" sz="3200" b="1" dirty="0">
              <a:solidFill>
                <a:schemeClr val="bg1"/>
              </a:solidFill>
              <a:effectLst>
                <a:outerShdw blurRad="38100" dist="38100" dir="2700000" algn="tl">
                  <a:srgbClr val="000000">
                    <a:alpha val="43137"/>
                  </a:srgbClr>
                </a:outerShdw>
              </a:effectLst>
              <a:latin typeface="Palatino Linotype" panose="02040502050505030304" pitchFamily="18" charset="0"/>
            </a:endParaRPr>
          </a:p>
        </p:txBody>
      </p:sp>
    </p:spTree>
    <p:extLst>
      <p:ext uri="{BB962C8B-B14F-4D97-AF65-F5344CB8AC3E}">
        <p14:creationId xmlns:p14="http://schemas.microsoft.com/office/powerpoint/2010/main" val="27553375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rot="5400000">
            <a:off x="4073500" y="-4073500"/>
            <a:ext cx="996999" cy="914400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p:cNvSpPr txBox="1"/>
          <p:nvPr/>
        </p:nvSpPr>
        <p:spPr>
          <a:xfrm>
            <a:off x="54319" y="1412776"/>
            <a:ext cx="9144000" cy="4401205"/>
          </a:xfrm>
          <a:prstGeom prst="rect">
            <a:avLst/>
          </a:prstGeom>
          <a:noFill/>
        </p:spPr>
        <p:txBody>
          <a:bodyPr wrap="square" rtlCol="0">
            <a:spAutoFit/>
          </a:bodyPr>
          <a:lstStyle/>
          <a:p>
            <a:pPr marL="457200" indent="-457200">
              <a:buFont typeface="Wingdings" panose="05000000000000000000" pitchFamily="2" charset="2"/>
              <a:buChar char="§"/>
            </a:pPr>
            <a:r>
              <a:rPr lang="en-GB" sz="2800" dirty="0" smtClean="0"/>
              <a:t>Progressively extend protection to workers </a:t>
            </a:r>
            <a:r>
              <a:rPr lang="en-GB" sz="2800" dirty="0"/>
              <a:t>in the </a:t>
            </a:r>
            <a:r>
              <a:rPr lang="en-GB" sz="2800" dirty="0" smtClean="0"/>
              <a:t>informal economy:</a:t>
            </a:r>
          </a:p>
          <a:p>
            <a:pPr marL="1828800" lvl="3" indent="-457200">
              <a:buFont typeface="Arial" panose="020B0604020202020204" pitchFamily="34" charset="0"/>
              <a:buChar char="•"/>
            </a:pPr>
            <a:r>
              <a:rPr lang="en-GB" sz="2800" dirty="0" smtClean="0"/>
              <a:t>social security (pensions, unemployment benefits, health care)</a:t>
            </a:r>
          </a:p>
          <a:p>
            <a:pPr marL="1828800" lvl="3" indent="-457200">
              <a:buFont typeface="Arial" panose="020B0604020202020204" pitchFamily="34" charset="0"/>
              <a:buChar char="•"/>
            </a:pPr>
            <a:r>
              <a:rPr lang="fr-FR" sz="2800" dirty="0" err="1"/>
              <a:t>coverage</a:t>
            </a:r>
            <a:r>
              <a:rPr lang="fr-FR" sz="2800" dirty="0"/>
              <a:t> of minimum </a:t>
            </a:r>
            <a:r>
              <a:rPr lang="fr-FR" sz="2800" dirty="0" err="1" smtClean="0"/>
              <a:t>wage</a:t>
            </a:r>
            <a:r>
              <a:rPr lang="fr-FR" sz="2800" dirty="0" smtClean="0"/>
              <a:t> </a:t>
            </a:r>
            <a:r>
              <a:rPr lang="fr-FR" sz="2800" dirty="0" err="1" smtClean="0"/>
              <a:t>laws</a:t>
            </a:r>
            <a:endParaRPr lang="fr-FR" sz="2800" dirty="0"/>
          </a:p>
          <a:p>
            <a:pPr marL="1828800" lvl="3" indent="-457200">
              <a:buFont typeface="Arial" panose="020B0604020202020204" pitchFamily="34" charset="0"/>
              <a:buChar char="•"/>
            </a:pPr>
            <a:r>
              <a:rPr lang="en-GB" sz="2800" dirty="0"/>
              <a:t>i</a:t>
            </a:r>
            <a:r>
              <a:rPr lang="en-GB" sz="2800" dirty="0" smtClean="0"/>
              <a:t>mproved working conditions</a:t>
            </a:r>
          </a:p>
          <a:p>
            <a:pPr marL="1828800" lvl="3" indent="-457200">
              <a:buFont typeface="Arial" panose="020B0604020202020204" pitchFamily="34" charset="0"/>
              <a:buChar char="•"/>
            </a:pPr>
            <a:r>
              <a:rPr lang="en-GB" sz="2800" dirty="0" smtClean="0"/>
              <a:t>maternity protection</a:t>
            </a:r>
          </a:p>
          <a:p>
            <a:pPr marL="1828800" lvl="3" indent="-457200">
              <a:buFont typeface="Arial" panose="020B0604020202020204" pitchFamily="34" charset="0"/>
              <a:buChar char="•"/>
            </a:pPr>
            <a:endParaRPr lang="en-GB" sz="2800" dirty="0" smtClean="0"/>
          </a:p>
          <a:p>
            <a:pPr marL="457200" indent="-457200">
              <a:buFont typeface="Wingdings" panose="05000000000000000000" pitchFamily="2" charset="2"/>
              <a:buChar char="§"/>
            </a:pPr>
            <a:r>
              <a:rPr lang="en-US" sz="2800" dirty="0" err="1" smtClean="0"/>
              <a:t>Targetted</a:t>
            </a:r>
            <a:r>
              <a:rPr lang="en-US" sz="2800" dirty="0" smtClean="0"/>
              <a:t> active labour market policies and training programs to enable workers to compete for formal jobs</a:t>
            </a:r>
            <a:endParaRPr lang="en-GB" sz="2800" dirty="0" smtClean="0"/>
          </a:p>
        </p:txBody>
      </p:sp>
      <p:sp>
        <p:nvSpPr>
          <p:cNvPr id="6" name="TextBox 5"/>
          <p:cNvSpPr txBox="1"/>
          <p:nvPr/>
        </p:nvSpPr>
        <p:spPr>
          <a:xfrm>
            <a:off x="0" y="-40109"/>
            <a:ext cx="9144000" cy="1077218"/>
          </a:xfrm>
          <a:prstGeom prst="rect">
            <a:avLst/>
          </a:prstGeom>
          <a:noFill/>
        </p:spPr>
        <p:txBody>
          <a:bodyPr wrap="square" rtlCol="0" anchor="ctr">
            <a:spAutoFit/>
          </a:bodyPr>
          <a:lstStyle/>
          <a:p>
            <a:pPr algn="ctr"/>
            <a:r>
              <a:rPr lang="en-GB" sz="3200" b="1" dirty="0" smtClean="0">
                <a:solidFill>
                  <a:schemeClr val="bg1"/>
                </a:solidFill>
                <a:effectLst>
                  <a:outerShdw blurRad="38100" dist="38100" dir="2700000" algn="tl">
                    <a:srgbClr val="000000">
                      <a:alpha val="43137"/>
                    </a:srgbClr>
                  </a:outerShdw>
                </a:effectLst>
                <a:latin typeface="Palatino Linotype" panose="02040502050505030304" pitchFamily="18" charset="0"/>
              </a:rPr>
              <a:t>B4   Facilitating the transition of workers to the formal economy</a:t>
            </a:r>
            <a:endParaRPr lang="en-GB" sz="3200" b="1" dirty="0">
              <a:solidFill>
                <a:schemeClr val="bg1"/>
              </a:solidFill>
              <a:effectLst>
                <a:outerShdw blurRad="38100" dist="38100" dir="2700000" algn="tl">
                  <a:srgbClr val="000000">
                    <a:alpha val="43137"/>
                  </a:srgbClr>
                </a:outerShdw>
              </a:effectLst>
              <a:latin typeface="Palatino Linotype" panose="02040502050505030304" pitchFamily="18" charset="0"/>
            </a:endParaRPr>
          </a:p>
        </p:txBody>
      </p:sp>
    </p:spTree>
    <p:extLst>
      <p:ext uri="{BB962C8B-B14F-4D97-AF65-F5344CB8AC3E}">
        <p14:creationId xmlns:p14="http://schemas.microsoft.com/office/powerpoint/2010/main" val="12777605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rot="5400000">
            <a:off x="3852000" y="-3852000"/>
            <a:ext cx="1440000" cy="914400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6" name="TextBox 5"/>
          <p:cNvSpPr txBox="1"/>
          <p:nvPr/>
        </p:nvSpPr>
        <p:spPr>
          <a:xfrm>
            <a:off x="0" y="63866"/>
            <a:ext cx="9325322" cy="1446550"/>
          </a:xfrm>
          <a:prstGeom prst="rect">
            <a:avLst/>
          </a:prstGeom>
          <a:noFill/>
        </p:spPr>
        <p:txBody>
          <a:bodyPr wrap="square" rtlCol="0" anchor="ctr">
            <a:spAutoFit/>
          </a:bodyPr>
          <a:lstStyle/>
          <a:p>
            <a:pPr algn="ctr"/>
            <a:r>
              <a:rPr lang="en-GB" sz="3200" b="1" dirty="0">
                <a:solidFill>
                  <a:schemeClr val="bg1"/>
                </a:solidFill>
                <a:effectLst>
                  <a:outerShdw blurRad="38100" dist="38100" dir="2700000" algn="tl">
                    <a:srgbClr val="000000">
                      <a:alpha val="43137"/>
                    </a:srgbClr>
                  </a:outerShdw>
                </a:effectLst>
                <a:latin typeface="Palatino Linotype" panose="02040502050505030304" pitchFamily="18" charset="0"/>
              </a:rPr>
              <a:t>C1  Enterprise modernization and productivity</a:t>
            </a:r>
          </a:p>
          <a:p>
            <a:pPr algn="ctr"/>
            <a:r>
              <a:rPr lang="en-GB" sz="2800" b="1" dirty="0" smtClean="0">
                <a:latin typeface="+mj-lt"/>
              </a:rPr>
              <a:t>ILO Approach:  Improve both management practices and working conditions to increase productivity</a:t>
            </a:r>
            <a:endParaRPr lang="en-GB" sz="2800" b="1" dirty="0">
              <a:latin typeface="+mj-lt"/>
            </a:endParaRPr>
          </a:p>
        </p:txBody>
      </p:sp>
      <p:sp>
        <p:nvSpPr>
          <p:cNvPr id="7" name="Rounded Rectangle 6"/>
          <p:cNvSpPr>
            <a:spLocks/>
          </p:cNvSpPr>
          <p:nvPr/>
        </p:nvSpPr>
        <p:spPr>
          <a:xfrm>
            <a:off x="0" y="1772816"/>
            <a:ext cx="2700586" cy="4536504"/>
          </a:xfrm>
          <a:prstGeom prst="roundRect">
            <a:avLst/>
          </a:prstGeom>
          <a:solidFill>
            <a:schemeClr val="accent1">
              <a:lumMod val="40000"/>
              <a:lumOff val="60000"/>
            </a:schemeClr>
          </a:solidFill>
          <a:ln w="9525" cap="flat" cmpd="sng" algn="ctr">
            <a:solidFill>
              <a:sysClr val="windowText" lastClr="000000">
                <a:shade val="95000"/>
                <a:satMod val="105000"/>
              </a:sysClr>
            </a:solidFill>
            <a:prstDash val="solid"/>
          </a:ln>
          <a:effectLst>
            <a:outerShdw blurRad="40000" dist="20000" dir="5400000" rotWithShape="0">
              <a:srgbClr val="000000">
                <a:alpha val="38000"/>
              </a:srgbClr>
            </a:outerShdw>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en-GB" sz="2400" b="1" dirty="0" smtClean="0">
                <a:solidFill>
                  <a:srgbClr val="000000"/>
                </a:solidFill>
                <a:effectLst/>
                <a:latin typeface="+mj-lt"/>
                <a:ea typeface="SimSun"/>
              </a:rPr>
              <a:t>Inputs</a:t>
            </a:r>
          </a:p>
          <a:p>
            <a:pPr algn="ctr">
              <a:spcAft>
                <a:spcPts val="0"/>
              </a:spcAft>
            </a:pPr>
            <a:endParaRPr lang="en-GB" sz="2400" dirty="0" smtClean="0">
              <a:solidFill>
                <a:srgbClr val="000000"/>
              </a:solidFill>
              <a:effectLst/>
              <a:latin typeface="+mj-lt"/>
              <a:ea typeface="SimSun"/>
            </a:endParaRPr>
          </a:p>
          <a:p>
            <a:pPr marL="342900" lvl="0" indent="-342900">
              <a:lnSpc>
                <a:spcPct val="115000"/>
              </a:lnSpc>
              <a:spcAft>
                <a:spcPts val="1000"/>
              </a:spcAft>
              <a:buFont typeface="Symbol"/>
              <a:buChar char=""/>
            </a:pPr>
            <a:r>
              <a:rPr lang="en-GB" sz="2400" dirty="0" smtClean="0">
                <a:effectLst/>
                <a:latin typeface="+mj-lt"/>
              </a:rPr>
              <a:t>modern management practices</a:t>
            </a:r>
            <a:endParaRPr lang="en-GB" sz="2400" dirty="0">
              <a:effectLst/>
              <a:latin typeface="+mj-lt"/>
            </a:endParaRPr>
          </a:p>
          <a:p>
            <a:pPr lvl="0">
              <a:lnSpc>
                <a:spcPct val="115000"/>
              </a:lnSpc>
              <a:spcAft>
                <a:spcPts val="1000"/>
              </a:spcAft>
            </a:pPr>
            <a:r>
              <a:rPr lang="fr-CH" sz="3200" b="1" dirty="0" smtClean="0">
                <a:latin typeface="+mj-lt"/>
              </a:rPr>
              <a:t>   and</a:t>
            </a:r>
            <a:endParaRPr lang="en-GB" sz="2400" dirty="0" smtClean="0">
              <a:latin typeface="+mj-lt"/>
            </a:endParaRPr>
          </a:p>
          <a:p>
            <a:pPr marL="342900" lvl="0" indent="-342900">
              <a:lnSpc>
                <a:spcPct val="115000"/>
              </a:lnSpc>
              <a:spcAft>
                <a:spcPts val="1000"/>
              </a:spcAft>
              <a:buFont typeface="Symbol"/>
              <a:buChar char=""/>
            </a:pPr>
            <a:r>
              <a:rPr lang="en-GB" sz="2400" dirty="0" smtClean="0">
                <a:latin typeface="+mj-lt"/>
              </a:rPr>
              <a:t>improved working conditions</a:t>
            </a:r>
            <a:endParaRPr lang="en-GB" sz="2400" dirty="0">
              <a:effectLst/>
              <a:latin typeface="+mj-lt"/>
            </a:endParaRPr>
          </a:p>
        </p:txBody>
      </p:sp>
      <p:sp>
        <p:nvSpPr>
          <p:cNvPr id="8" name="Oval 7"/>
          <p:cNvSpPr/>
          <p:nvPr/>
        </p:nvSpPr>
        <p:spPr>
          <a:xfrm>
            <a:off x="252314" y="3933056"/>
            <a:ext cx="1844020" cy="911454"/>
          </a:xfrm>
          <a:prstGeom prst="ellipse">
            <a:avLst/>
          </a:prstGeom>
          <a:noFill/>
          <a:ln w="28575" cap="flat" cmpd="sng" algn="ctr">
            <a:solidFill>
              <a:srgbClr val="FF0000"/>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smtClean="0">
              <a:ln>
                <a:noFill/>
              </a:ln>
              <a:solidFill>
                <a:prstClr val="white"/>
              </a:solidFill>
              <a:effectLst/>
              <a:uLnTx/>
              <a:uFillTx/>
              <a:latin typeface="Tw Cen MT"/>
            </a:endParaRPr>
          </a:p>
        </p:txBody>
      </p:sp>
      <p:sp>
        <p:nvSpPr>
          <p:cNvPr id="9" name="Right Arrow 8"/>
          <p:cNvSpPr>
            <a:spLocks/>
          </p:cNvSpPr>
          <p:nvPr/>
        </p:nvSpPr>
        <p:spPr>
          <a:xfrm>
            <a:off x="2726502" y="3333568"/>
            <a:ext cx="504120" cy="851208"/>
          </a:xfrm>
          <a:prstGeom prst="rightArrow">
            <a:avLst/>
          </a:prstGeom>
          <a:solidFill>
            <a:schemeClr val="accent1">
              <a:lumMod val="40000"/>
              <a:lumOff val="60000"/>
            </a:schemeClr>
          </a:solidFill>
          <a:ln w="25400" cap="flat" cmpd="sng" algn="ctr">
            <a:solidFill>
              <a:sysClr val="windowText" lastClr="000000">
                <a:shade val="50000"/>
              </a:sys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10" name="Rounded Rectangle 9"/>
          <p:cNvSpPr>
            <a:spLocks/>
          </p:cNvSpPr>
          <p:nvPr/>
        </p:nvSpPr>
        <p:spPr>
          <a:xfrm>
            <a:off x="3229498" y="2520794"/>
            <a:ext cx="2697999" cy="2544780"/>
          </a:xfrm>
          <a:prstGeom prst="roundRect">
            <a:avLst/>
          </a:prstGeom>
          <a:solidFill>
            <a:schemeClr val="accent1">
              <a:lumMod val="40000"/>
              <a:lumOff val="60000"/>
            </a:schemeClr>
          </a:solidFill>
          <a:ln w="9525" cap="flat" cmpd="sng" algn="ctr">
            <a:solidFill>
              <a:schemeClr val="tx1"/>
            </a:solidFill>
            <a:prstDash val="solid"/>
          </a:ln>
          <a:effectLst>
            <a:outerShdw blurRad="40000" dist="20000" dir="5400000" rotWithShape="0">
              <a:srgbClr val="000000">
                <a:alpha val="38000"/>
              </a:srgbClr>
            </a:outerShdw>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en-GB" sz="2400" b="1" dirty="0" smtClean="0">
                <a:solidFill>
                  <a:srgbClr val="000000"/>
                </a:solidFill>
                <a:effectLst/>
                <a:latin typeface="+mj-lt"/>
                <a:ea typeface="SimSun"/>
              </a:rPr>
              <a:t>Intermediate Outcomes</a:t>
            </a:r>
            <a:endParaRPr lang="en-GB" sz="2400" dirty="0" smtClean="0">
              <a:solidFill>
                <a:srgbClr val="000000"/>
              </a:solidFill>
              <a:effectLst/>
              <a:latin typeface="+mj-lt"/>
              <a:ea typeface="SimSun"/>
            </a:endParaRPr>
          </a:p>
          <a:p>
            <a:pPr algn="ctr">
              <a:spcAft>
                <a:spcPts val="0"/>
              </a:spcAft>
            </a:pPr>
            <a:r>
              <a:rPr lang="fr-CH" sz="2000" b="1" dirty="0">
                <a:solidFill>
                  <a:srgbClr val="000000"/>
                </a:solidFill>
                <a:effectLst/>
                <a:latin typeface="+mj-lt"/>
                <a:ea typeface="SimSun"/>
              </a:rPr>
              <a:t> </a:t>
            </a:r>
            <a:endParaRPr lang="en-GB" sz="2000" dirty="0">
              <a:solidFill>
                <a:srgbClr val="000000"/>
              </a:solidFill>
              <a:effectLst/>
              <a:latin typeface="+mj-lt"/>
              <a:ea typeface="SimSun"/>
            </a:endParaRPr>
          </a:p>
          <a:p>
            <a:pPr lvl="0">
              <a:lnSpc>
                <a:spcPct val="115000"/>
              </a:lnSpc>
              <a:spcAft>
                <a:spcPts val="1000"/>
              </a:spcAft>
            </a:pPr>
            <a:r>
              <a:rPr lang="en-GB" sz="2400" dirty="0" smtClean="0">
                <a:effectLst/>
                <a:latin typeface="+mj-lt"/>
              </a:rPr>
              <a:t>SME Productivity improved</a:t>
            </a:r>
          </a:p>
          <a:p>
            <a:pPr lvl="0">
              <a:lnSpc>
                <a:spcPct val="115000"/>
              </a:lnSpc>
              <a:spcAft>
                <a:spcPts val="1000"/>
              </a:spcAft>
            </a:pPr>
            <a:r>
              <a:rPr lang="fr-CH" sz="2000" dirty="0" smtClean="0">
                <a:effectLst/>
                <a:latin typeface="+mj-lt"/>
              </a:rPr>
              <a:t>	</a:t>
            </a:r>
            <a:endParaRPr lang="fr-CH" sz="2000" b="1" dirty="0" smtClean="0">
              <a:effectLst/>
              <a:latin typeface="+mj-lt"/>
            </a:endParaRPr>
          </a:p>
        </p:txBody>
      </p:sp>
      <p:sp>
        <p:nvSpPr>
          <p:cNvPr id="11" name="Right Arrow 10"/>
          <p:cNvSpPr>
            <a:spLocks/>
          </p:cNvSpPr>
          <p:nvPr/>
        </p:nvSpPr>
        <p:spPr>
          <a:xfrm>
            <a:off x="5927497" y="3387498"/>
            <a:ext cx="504120" cy="851208"/>
          </a:xfrm>
          <a:prstGeom prst="rightArrow">
            <a:avLst/>
          </a:prstGeom>
          <a:solidFill>
            <a:schemeClr val="accent1">
              <a:lumMod val="40000"/>
              <a:lumOff val="60000"/>
            </a:schemeClr>
          </a:solidFill>
          <a:ln w="25400" cap="flat" cmpd="sng" algn="ctr">
            <a:solidFill>
              <a:schemeClr val="tx1"/>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12" name="Rounded Rectangle 11"/>
          <p:cNvSpPr>
            <a:spLocks/>
          </p:cNvSpPr>
          <p:nvPr/>
        </p:nvSpPr>
        <p:spPr>
          <a:xfrm>
            <a:off x="6432536" y="2204864"/>
            <a:ext cx="2653410" cy="3528392"/>
          </a:xfrm>
          <a:prstGeom prst="roundRect">
            <a:avLst/>
          </a:prstGeom>
          <a:solidFill>
            <a:schemeClr val="accent1">
              <a:lumMod val="40000"/>
              <a:lumOff val="60000"/>
            </a:schemeClr>
          </a:solidFill>
          <a:ln w="9525" cap="flat" cmpd="sng" algn="ctr">
            <a:solidFill>
              <a:schemeClr val="tx1"/>
            </a:solidFill>
            <a:prstDash val="solid"/>
          </a:ln>
          <a:effectLst>
            <a:outerShdw blurRad="40000" dist="20000" dir="5400000" rotWithShape="0">
              <a:srgbClr val="000000">
                <a:alpha val="38000"/>
              </a:srgbClr>
            </a:outerShdw>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fr-CH" sz="2400" b="1" dirty="0" smtClean="0">
                <a:solidFill>
                  <a:srgbClr val="000000"/>
                </a:solidFill>
                <a:effectLst/>
                <a:latin typeface="+mj-lt"/>
                <a:ea typeface="SimSun"/>
              </a:rPr>
              <a:t>Final Impact</a:t>
            </a:r>
            <a:r>
              <a:rPr lang="fr-CH" sz="2400" b="1" dirty="0">
                <a:solidFill>
                  <a:srgbClr val="000000"/>
                </a:solidFill>
                <a:effectLst/>
                <a:latin typeface="+mj-lt"/>
                <a:ea typeface="SimSun"/>
              </a:rPr>
              <a:t> </a:t>
            </a:r>
            <a:endParaRPr lang="en-GB" sz="2400" dirty="0">
              <a:solidFill>
                <a:srgbClr val="000000"/>
              </a:solidFill>
              <a:effectLst/>
              <a:latin typeface="+mj-lt"/>
              <a:ea typeface="SimSun"/>
            </a:endParaRPr>
          </a:p>
          <a:p>
            <a:pPr marL="342900" lvl="0" indent="-342900">
              <a:lnSpc>
                <a:spcPct val="115000"/>
              </a:lnSpc>
              <a:spcAft>
                <a:spcPts val="1000"/>
              </a:spcAft>
              <a:buFont typeface="Symbol"/>
              <a:buChar char=""/>
            </a:pPr>
            <a:r>
              <a:rPr lang="en-GB" sz="2400" dirty="0" smtClean="0">
                <a:effectLst/>
                <a:latin typeface="+mj-lt"/>
              </a:rPr>
              <a:t>More and better jobs</a:t>
            </a:r>
          </a:p>
          <a:p>
            <a:pPr marL="342900" lvl="0" indent="-342900">
              <a:lnSpc>
                <a:spcPct val="115000"/>
              </a:lnSpc>
              <a:spcAft>
                <a:spcPts val="1000"/>
              </a:spcAft>
              <a:buFont typeface="Symbol"/>
              <a:buChar char=""/>
            </a:pPr>
            <a:r>
              <a:rPr lang="en-GB" sz="2400" dirty="0" smtClean="0">
                <a:latin typeface="+mj-lt"/>
              </a:rPr>
              <a:t>Additional income for both firms and workers</a:t>
            </a:r>
            <a:endParaRPr lang="en-GB" sz="2400" dirty="0" smtClean="0">
              <a:effectLst/>
              <a:latin typeface="+mj-lt"/>
            </a:endParaRPr>
          </a:p>
          <a:p>
            <a:pPr lvl="0">
              <a:lnSpc>
                <a:spcPct val="115000"/>
              </a:lnSpc>
              <a:spcAft>
                <a:spcPts val="1000"/>
              </a:spcAft>
            </a:pPr>
            <a:r>
              <a:rPr lang="fr-CH" sz="2000" dirty="0" smtClean="0">
                <a:effectLst/>
                <a:latin typeface="+mj-lt"/>
              </a:rPr>
              <a:t>	</a:t>
            </a:r>
            <a:endParaRPr lang="fr-CH" sz="2000" b="1" dirty="0" smtClean="0">
              <a:effectLst/>
              <a:latin typeface="+mj-lt"/>
            </a:endParaRPr>
          </a:p>
        </p:txBody>
      </p:sp>
    </p:spTree>
    <p:extLst>
      <p:ext uri="{BB962C8B-B14F-4D97-AF65-F5344CB8AC3E}">
        <p14:creationId xmlns:p14="http://schemas.microsoft.com/office/powerpoint/2010/main" val="320122197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rot="5400000">
            <a:off x="3852000" y="-3852000"/>
            <a:ext cx="1440000" cy="914400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6" name="TextBox 5"/>
          <p:cNvSpPr txBox="1"/>
          <p:nvPr/>
        </p:nvSpPr>
        <p:spPr>
          <a:xfrm>
            <a:off x="-107727" y="200054"/>
            <a:ext cx="9295055" cy="1077218"/>
          </a:xfrm>
          <a:prstGeom prst="rect">
            <a:avLst/>
          </a:prstGeom>
          <a:noFill/>
        </p:spPr>
        <p:txBody>
          <a:bodyPr wrap="square" rtlCol="0" anchor="ctr">
            <a:spAutoFit/>
          </a:bodyPr>
          <a:lstStyle/>
          <a:p>
            <a:pPr algn="ctr"/>
            <a:r>
              <a:rPr lang="en-GB" sz="3200" b="1" dirty="0" smtClean="0">
                <a:solidFill>
                  <a:prstClr val="white"/>
                </a:solidFill>
                <a:effectLst>
                  <a:outerShdw blurRad="38100" dist="38100" dir="2700000" algn="tl">
                    <a:srgbClr val="000000">
                      <a:alpha val="43137"/>
                    </a:srgbClr>
                  </a:outerShdw>
                </a:effectLst>
                <a:latin typeface="Palatino Linotype" panose="02040502050505030304" pitchFamily="18" charset="0"/>
              </a:rPr>
              <a:t>C2   Does it work? Lessons from large firms</a:t>
            </a:r>
          </a:p>
          <a:p>
            <a:pPr algn="ctr"/>
            <a:r>
              <a:rPr lang="en-GB" sz="3200" b="1" dirty="0" smtClean="0">
                <a:solidFill>
                  <a:prstClr val="white"/>
                </a:solidFill>
                <a:effectLst>
                  <a:outerShdw blurRad="38100" dist="38100" dir="2700000" algn="tl">
                    <a:srgbClr val="000000">
                      <a:alpha val="43137"/>
                    </a:srgbClr>
                  </a:outerShdw>
                </a:effectLst>
                <a:latin typeface="Palatino Linotype" panose="02040502050505030304" pitchFamily="18" charset="0"/>
              </a:rPr>
              <a:t>Better </a:t>
            </a:r>
            <a:r>
              <a:rPr lang="en-GB" sz="3200" b="1" dirty="0">
                <a:solidFill>
                  <a:prstClr val="white"/>
                </a:solidFill>
                <a:effectLst>
                  <a:outerShdw blurRad="38100" dist="38100" dir="2700000" algn="tl">
                    <a:srgbClr val="000000">
                      <a:alpha val="43137"/>
                    </a:srgbClr>
                  </a:outerShdw>
                </a:effectLst>
                <a:latin typeface="Palatino Linotype" panose="02040502050505030304" pitchFamily="18" charset="0"/>
              </a:rPr>
              <a:t>Work Vietnam</a:t>
            </a:r>
          </a:p>
        </p:txBody>
      </p:sp>
      <p:sp>
        <p:nvSpPr>
          <p:cNvPr id="13" name="TextBox 12"/>
          <p:cNvSpPr txBox="1"/>
          <p:nvPr/>
        </p:nvSpPr>
        <p:spPr>
          <a:xfrm>
            <a:off x="108298" y="1772816"/>
            <a:ext cx="9035702" cy="4062651"/>
          </a:xfrm>
          <a:prstGeom prst="rect">
            <a:avLst/>
          </a:prstGeom>
          <a:noFill/>
        </p:spPr>
        <p:txBody>
          <a:bodyPr wrap="square" rtlCol="0">
            <a:spAutoFit/>
          </a:bodyPr>
          <a:lstStyle/>
          <a:p>
            <a:pPr marL="342900" lvl="1" indent="-342900">
              <a:buFont typeface="Wingdings" panose="05000000000000000000" pitchFamily="2" charset="2"/>
              <a:buChar char="§"/>
            </a:pPr>
            <a:r>
              <a:rPr lang="en-GB" sz="2600" b="1" dirty="0">
                <a:solidFill>
                  <a:prstClr val="black"/>
                </a:solidFill>
              </a:rPr>
              <a:t>Investments in good working conditions </a:t>
            </a:r>
            <a:r>
              <a:rPr lang="en-GB" sz="2600" b="1" dirty="0" smtClean="0">
                <a:solidFill>
                  <a:prstClr val="black"/>
                </a:solidFill>
              </a:rPr>
              <a:t>are not </a:t>
            </a:r>
            <a:r>
              <a:rPr lang="en-GB" sz="2600" b="1" dirty="0">
                <a:solidFill>
                  <a:prstClr val="black"/>
                </a:solidFill>
              </a:rPr>
              <a:t>just a “cost”</a:t>
            </a:r>
          </a:p>
          <a:p>
            <a:pPr lvl="0">
              <a:tabLst>
                <a:tab pos="273050" algn="l"/>
              </a:tabLst>
            </a:pPr>
            <a:r>
              <a:rPr lang="en-GB" sz="2000" dirty="0">
                <a:solidFill>
                  <a:prstClr val="black"/>
                </a:solidFill>
              </a:rPr>
              <a:t>	</a:t>
            </a:r>
            <a:r>
              <a:rPr lang="en-GB" sz="2200" dirty="0" smtClean="0">
                <a:solidFill>
                  <a:prstClr val="black"/>
                </a:solidFill>
              </a:rPr>
              <a:t>  Improved </a:t>
            </a:r>
            <a:r>
              <a:rPr lang="en-GB" sz="2200" dirty="0">
                <a:solidFill>
                  <a:prstClr val="black"/>
                </a:solidFill>
              </a:rPr>
              <a:t>working conditions associated with 6-8% higher profits </a:t>
            </a:r>
            <a:endParaRPr lang="en-GB" sz="2200" dirty="0" smtClean="0">
              <a:solidFill>
                <a:prstClr val="black"/>
              </a:solidFill>
            </a:endParaRPr>
          </a:p>
          <a:p>
            <a:pPr lvl="0">
              <a:tabLst>
                <a:tab pos="273050" algn="l"/>
              </a:tabLst>
            </a:pPr>
            <a:r>
              <a:rPr lang="fr-CH" sz="2200" dirty="0">
                <a:solidFill>
                  <a:prstClr val="black"/>
                </a:solidFill>
              </a:rPr>
              <a:t>	</a:t>
            </a:r>
            <a:endParaRPr lang="en-GB" sz="2200" b="1" i="1" dirty="0">
              <a:solidFill>
                <a:prstClr val="black"/>
              </a:solidFill>
            </a:endParaRPr>
          </a:p>
          <a:p>
            <a:pPr marL="342900" lvl="0" indent="-342900">
              <a:buFont typeface="Wingdings" panose="05000000000000000000" pitchFamily="2" charset="2"/>
              <a:buChar char="§"/>
            </a:pPr>
            <a:r>
              <a:rPr lang="en-GB" sz="2600" b="1" dirty="0">
                <a:solidFill>
                  <a:prstClr val="black"/>
                </a:solidFill>
              </a:rPr>
              <a:t>Dialogue matters for firm improvement </a:t>
            </a:r>
            <a:r>
              <a:rPr lang="en-GB" sz="2000" b="1" i="1" dirty="0">
                <a:solidFill>
                  <a:prstClr val="black"/>
                </a:solidFill>
              </a:rPr>
              <a:t>	</a:t>
            </a:r>
          </a:p>
          <a:p>
            <a:pPr marL="355600" lvl="0" indent="-355600">
              <a:tabLst>
                <a:tab pos="355600" algn="l"/>
              </a:tabLst>
            </a:pPr>
            <a:r>
              <a:rPr lang="en-GB" sz="2000" b="1" i="1" dirty="0">
                <a:solidFill>
                  <a:prstClr val="black"/>
                </a:solidFill>
              </a:rPr>
              <a:t>	</a:t>
            </a:r>
            <a:r>
              <a:rPr lang="en-GB" sz="2200" dirty="0">
                <a:solidFill>
                  <a:prstClr val="black"/>
                </a:solidFill>
              </a:rPr>
              <a:t>Profitability effect strongest when improvements in working </a:t>
            </a:r>
            <a:r>
              <a:rPr lang="en-GB" sz="2200" dirty="0" smtClean="0">
                <a:solidFill>
                  <a:prstClr val="black"/>
                </a:solidFill>
              </a:rPr>
              <a:t>conditions include dialogue with workers</a:t>
            </a:r>
          </a:p>
          <a:p>
            <a:pPr marL="355600" lvl="0" indent="-355600">
              <a:tabLst>
                <a:tab pos="355600" algn="l"/>
              </a:tabLst>
            </a:pPr>
            <a:endParaRPr lang="en-GB" sz="2000" b="1" dirty="0">
              <a:solidFill>
                <a:prstClr val="black"/>
              </a:solidFill>
            </a:endParaRPr>
          </a:p>
          <a:p>
            <a:pPr marL="342900" lvl="1" indent="-342900">
              <a:buFont typeface="Wingdings" panose="05000000000000000000" pitchFamily="2" charset="2"/>
              <a:buChar char="§"/>
            </a:pPr>
            <a:r>
              <a:rPr lang="en-GB" sz="2600" b="1" dirty="0">
                <a:solidFill>
                  <a:prstClr val="black"/>
                </a:solidFill>
              </a:rPr>
              <a:t>Profitability effect driven by </a:t>
            </a:r>
            <a:r>
              <a:rPr lang="en-GB" sz="2600" b="1" u="sng" dirty="0">
                <a:solidFill>
                  <a:prstClr val="black"/>
                </a:solidFill>
              </a:rPr>
              <a:t>higher productivity </a:t>
            </a:r>
          </a:p>
          <a:p>
            <a:pPr lvl="0">
              <a:tabLst>
                <a:tab pos="355600" algn="l"/>
              </a:tabLst>
            </a:pPr>
            <a:r>
              <a:rPr lang="en-GB" sz="2000" dirty="0">
                <a:solidFill>
                  <a:prstClr val="black"/>
                </a:solidFill>
              </a:rPr>
              <a:t>	</a:t>
            </a:r>
            <a:r>
              <a:rPr lang="en-GB" sz="2200" dirty="0">
                <a:solidFill>
                  <a:prstClr val="black"/>
                </a:solidFill>
              </a:rPr>
              <a:t>Higher performing firms </a:t>
            </a:r>
            <a:r>
              <a:rPr lang="en-GB" sz="2200" dirty="0" smtClean="0">
                <a:solidFill>
                  <a:prstClr val="black"/>
                </a:solidFill>
              </a:rPr>
              <a:t>provide </a:t>
            </a:r>
            <a:r>
              <a:rPr lang="en-GB" sz="2200" dirty="0">
                <a:solidFill>
                  <a:prstClr val="black"/>
                </a:solidFill>
              </a:rPr>
              <a:t>higher wages </a:t>
            </a:r>
            <a:r>
              <a:rPr lang="en-GB" sz="2200" dirty="0" smtClean="0">
                <a:solidFill>
                  <a:prstClr val="black"/>
                </a:solidFill>
              </a:rPr>
              <a:t>but enjoy </a:t>
            </a:r>
            <a:r>
              <a:rPr lang="en-GB" sz="2200" dirty="0">
                <a:solidFill>
                  <a:prstClr val="black"/>
                </a:solidFill>
              </a:rPr>
              <a:t>similar </a:t>
            </a:r>
            <a:r>
              <a:rPr lang="en-GB" sz="2200" dirty="0" smtClean="0">
                <a:solidFill>
                  <a:prstClr val="black"/>
                </a:solidFill>
              </a:rPr>
              <a:t>supply 	chain position </a:t>
            </a:r>
            <a:r>
              <a:rPr lang="en-GB" sz="2200" dirty="0">
                <a:solidFill>
                  <a:prstClr val="black"/>
                </a:solidFill>
              </a:rPr>
              <a:t>as their lower performing competitors</a:t>
            </a:r>
          </a:p>
          <a:p>
            <a:pPr marL="457200" indent="-457200">
              <a:spcAft>
                <a:spcPts val="1800"/>
              </a:spcAft>
              <a:buSzPct val="80000"/>
              <a:buFont typeface="Wingdings" panose="05000000000000000000" pitchFamily="2" charset="2"/>
              <a:buChar char="§"/>
            </a:pPr>
            <a:endParaRPr lang="en-CA" sz="2800" dirty="0" smtClean="0"/>
          </a:p>
        </p:txBody>
      </p:sp>
      <p:sp>
        <p:nvSpPr>
          <p:cNvPr id="5" name="TextBox 4"/>
          <p:cNvSpPr txBox="1"/>
          <p:nvPr/>
        </p:nvSpPr>
        <p:spPr>
          <a:xfrm>
            <a:off x="684362" y="5805263"/>
            <a:ext cx="5904656" cy="461665"/>
          </a:xfrm>
          <a:prstGeom prst="rect">
            <a:avLst/>
          </a:prstGeom>
          <a:noFill/>
        </p:spPr>
        <p:txBody>
          <a:bodyPr wrap="square" rtlCol="0">
            <a:spAutoFit/>
          </a:bodyPr>
          <a:lstStyle/>
          <a:p>
            <a:r>
              <a:rPr lang="en-GB" sz="1200" dirty="0" smtClean="0"/>
              <a:t>Source: Better Work survey </a:t>
            </a:r>
            <a:r>
              <a:rPr lang="en-GB" sz="1200" dirty="0"/>
              <a:t>data collected from 2010-2013 in 185 factories enrolled in Better Work Vietnam. Over 5,000 worker responses and 500 manager responses collected. </a:t>
            </a:r>
          </a:p>
        </p:txBody>
      </p:sp>
    </p:spTree>
    <p:extLst>
      <p:ext uri="{BB962C8B-B14F-4D97-AF65-F5344CB8AC3E}">
        <p14:creationId xmlns:p14="http://schemas.microsoft.com/office/powerpoint/2010/main" val="153983681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rot="5400000">
            <a:off x="3852000" y="-3852000"/>
            <a:ext cx="1440000" cy="914400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6" name="TextBox 5"/>
          <p:cNvSpPr txBox="1"/>
          <p:nvPr/>
        </p:nvSpPr>
        <p:spPr>
          <a:xfrm>
            <a:off x="-323750" y="181391"/>
            <a:ext cx="9409696" cy="1077218"/>
          </a:xfrm>
          <a:prstGeom prst="rect">
            <a:avLst/>
          </a:prstGeom>
          <a:noFill/>
        </p:spPr>
        <p:txBody>
          <a:bodyPr wrap="square" rtlCol="0" anchor="ctr">
            <a:spAutoFit/>
          </a:bodyPr>
          <a:lstStyle/>
          <a:p>
            <a:pPr algn="ctr"/>
            <a:r>
              <a:rPr lang="en-GB" sz="3200" b="1" dirty="0" smtClean="0">
                <a:solidFill>
                  <a:prstClr val="white"/>
                </a:solidFill>
                <a:effectLst>
                  <a:outerShdw blurRad="38100" dist="38100" dir="2700000" algn="tl">
                    <a:srgbClr val="000000">
                      <a:alpha val="43137"/>
                    </a:srgbClr>
                  </a:outerShdw>
                </a:effectLst>
                <a:latin typeface="Palatino Linotype" panose="02040502050505030304" pitchFamily="18" charset="0"/>
              </a:rPr>
              <a:t>  C3   Some results from research and </a:t>
            </a:r>
          </a:p>
          <a:p>
            <a:pPr algn="ctr"/>
            <a:r>
              <a:rPr lang="en-GB" sz="3200" b="1" dirty="0" smtClean="0">
                <a:solidFill>
                  <a:prstClr val="white"/>
                </a:solidFill>
                <a:effectLst>
                  <a:outerShdw blurRad="38100" dist="38100" dir="2700000" algn="tl">
                    <a:srgbClr val="000000">
                      <a:alpha val="43137"/>
                    </a:srgbClr>
                  </a:outerShdw>
                </a:effectLst>
                <a:latin typeface="Palatino Linotype" panose="02040502050505030304" pitchFamily="18" charset="0"/>
              </a:rPr>
              <a:t>ILO SCORE Program</a:t>
            </a:r>
            <a:endParaRPr lang="en-GB" sz="3200" b="1" dirty="0">
              <a:solidFill>
                <a:prstClr val="white"/>
              </a:solidFill>
              <a:effectLst>
                <a:outerShdw blurRad="38100" dist="38100" dir="2700000" algn="tl">
                  <a:srgbClr val="000000">
                    <a:alpha val="43137"/>
                  </a:srgbClr>
                </a:outerShdw>
              </a:effectLst>
              <a:latin typeface="Palatino Linotype" panose="02040502050505030304" pitchFamily="18" charset="0"/>
            </a:endParaRPr>
          </a:p>
        </p:txBody>
      </p:sp>
      <p:sp>
        <p:nvSpPr>
          <p:cNvPr id="13" name="TextBox 12"/>
          <p:cNvSpPr txBox="1"/>
          <p:nvPr/>
        </p:nvSpPr>
        <p:spPr>
          <a:xfrm>
            <a:off x="108298" y="1628801"/>
            <a:ext cx="8856984" cy="4231928"/>
          </a:xfrm>
          <a:prstGeom prst="rect">
            <a:avLst/>
          </a:prstGeom>
          <a:noFill/>
        </p:spPr>
        <p:txBody>
          <a:bodyPr wrap="square" rtlCol="0">
            <a:spAutoFit/>
          </a:bodyPr>
          <a:lstStyle/>
          <a:p>
            <a:pPr marL="457200" indent="-457200">
              <a:spcAft>
                <a:spcPts val="1800"/>
              </a:spcAft>
              <a:buSzPct val="80000"/>
              <a:buFont typeface="Wingdings" panose="05000000000000000000" pitchFamily="2" charset="2"/>
              <a:buChar char="§"/>
            </a:pPr>
            <a:r>
              <a:rPr lang="en-GB" sz="2800" dirty="0"/>
              <a:t>Investments in </a:t>
            </a:r>
            <a:r>
              <a:rPr lang="en-GB" sz="2800" b="1" dirty="0"/>
              <a:t>occupational safety and health </a:t>
            </a:r>
            <a:r>
              <a:rPr lang="en-GB" sz="2800" dirty="0"/>
              <a:t>improve SME </a:t>
            </a:r>
            <a:r>
              <a:rPr lang="en-GB" sz="2800" b="1" dirty="0" smtClean="0"/>
              <a:t>productivity</a:t>
            </a:r>
          </a:p>
          <a:p>
            <a:pPr marL="457200" indent="-457200">
              <a:spcAft>
                <a:spcPts val="1800"/>
              </a:spcAft>
              <a:buSzPct val="80000"/>
              <a:buFont typeface="Wingdings" panose="05000000000000000000" pitchFamily="2" charset="2"/>
              <a:buChar char="§"/>
            </a:pPr>
            <a:r>
              <a:rPr lang="en-CA" sz="2800" dirty="0" smtClean="0"/>
              <a:t>Packages that integrate </a:t>
            </a:r>
            <a:r>
              <a:rPr lang="en-CA" sz="2800" dirty="0"/>
              <a:t>working conditions into core operations of </a:t>
            </a:r>
            <a:r>
              <a:rPr lang="en-CA" sz="2800" dirty="0" smtClean="0"/>
              <a:t>businesses more successful</a:t>
            </a:r>
            <a:endParaRPr lang="en-CA" sz="2800" dirty="0"/>
          </a:p>
          <a:p>
            <a:pPr marL="457200" indent="-457200">
              <a:spcAft>
                <a:spcPts val="1800"/>
              </a:spcAft>
              <a:buSzPct val="80000"/>
              <a:buFont typeface="Wingdings" panose="05000000000000000000" pitchFamily="2" charset="2"/>
              <a:buChar char="§"/>
            </a:pPr>
            <a:r>
              <a:rPr lang="en-US" sz="2800" dirty="0" smtClean="0"/>
              <a:t>40-50</a:t>
            </a:r>
            <a:r>
              <a:rPr lang="en-US" sz="2800" dirty="0"/>
              <a:t>% of SMEs </a:t>
            </a:r>
            <a:r>
              <a:rPr lang="en-US" sz="2800" dirty="0" smtClean="0"/>
              <a:t>in SCORE program report </a:t>
            </a:r>
            <a:r>
              <a:rPr lang="en-US" sz="2800" b="1" dirty="0"/>
              <a:t>cost savings </a:t>
            </a:r>
            <a:r>
              <a:rPr lang="en-US" sz="2800" b="1" dirty="0" smtClean="0"/>
              <a:t>in first three months </a:t>
            </a:r>
          </a:p>
          <a:p>
            <a:pPr marL="457200" indent="-457200">
              <a:spcAft>
                <a:spcPts val="1800"/>
              </a:spcAft>
              <a:buSzPct val="80000"/>
              <a:buFont typeface="Wingdings" panose="05000000000000000000" pitchFamily="2" charset="2"/>
              <a:buChar char="§"/>
            </a:pPr>
            <a:r>
              <a:rPr lang="en-US" sz="2800" dirty="0" smtClean="0"/>
              <a:t>SCORE participants report </a:t>
            </a:r>
            <a:r>
              <a:rPr lang="en-US" sz="2800" b="1" dirty="0" smtClean="0"/>
              <a:t>16% decrease in accidents </a:t>
            </a:r>
            <a:r>
              <a:rPr lang="en-US" sz="2800" dirty="0" smtClean="0"/>
              <a:t>and </a:t>
            </a:r>
            <a:r>
              <a:rPr lang="en-US" sz="2800" b="1" dirty="0" smtClean="0"/>
              <a:t>more business </a:t>
            </a:r>
            <a:r>
              <a:rPr lang="en-US" sz="2800" dirty="0" smtClean="0"/>
              <a:t>from international buyers</a:t>
            </a:r>
            <a:endParaRPr lang="en-CA" sz="2800" dirty="0"/>
          </a:p>
        </p:txBody>
      </p:sp>
      <p:sp>
        <p:nvSpPr>
          <p:cNvPr id="5" name="TextBox 4"/>
          <p:cNvSpPr txBox="1"/>
          <p:nvPr/>
        </p:nvSpPr>
        <p:spPr>
          <a:xfrm>
            <a:off x="396330" y="5808528"/>
            <a:ext cx="7404751" cy="1077218"/>
          </a:xfrm>
          <a:prstGeom prst="rect">
            <a:avLst/>
          </a:prstGeom>
          <a:noFill/>
        </p:spPr>
        <p:txBody>
          <a:bodyPr wrap="square" rtlCol="0">
            <a:spAutoFit/>
          </a:bodyPr>
          <a:lstStyle/>
          <a:p>
            <a:r>
              <a:rPr lang="en-GB" sz="1600" dirty="0"/>
              <a:t>Sources: </a:t>
            </a:r>
            <a:endParaRPr lang="en-GB" sz="1600" dirty="0" smtClean="0"/>
          </a:p>
          <a:p>
            <a:r>
              <a:rPr lang="en-GB" sz="1600" dirty="0" err="1" smtClean="0"/>
              <a:t>Croucher</a:t>
            </a:r>
            <a:r>
              <a:rPr lang="en-GB" sz="1600" dirty="0" smtClean="0"/>
              <a:t> </a:t>
            </a:r>
            <a:r>
              <a:rPr lang="en-GB" sz="1600" dirty="0"/>
              <a:t>et al. (2013), Can Better Working Conditions Improve the Performance of SMEs? </a:t>
            </a:r>
          </a:p>
          <a:p>
            <a:r>
              <a:rPr lang="en-GB" sz="1600" dirty="0" smtClean="0"/>
              <a:t>Data from SCORE Monitoring  System</a:t>
            </a:r>
            <a:endParaRPr lang="en-GB" sz="1600" dirty="0"/>
          </a:p>
        </p:txBody>
      </p:sp>
    </p:spTree>
    <p:extLst>
      <p:ext uri="{BB962C8B-B14F-4D97-AF65-F5344CB8AC3E}">
        <p14:creationId xmlns:p14="http://schemas.microsoft.com/office/powerpoint/2010/main" val="242651106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rot="5400000">
            <a:off x="4045632" y="-4045632"/>
            <a:ext cx="1052736" cy="914400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108298" y="-17796"/>
            <a:ext cx="9035702" cy="1077218"/>
          </a:xfrm>
          <a:prstGeom prst="rect">
            <a:avLst/>
          </a:prstGeom>
          <a:noFill/>
        </p:spPr>
        <p:txBody>
          <a:bodyPr wrap="square" rtlCol="0" anchor="ctr">
            <a:spAutoFit/>
          </a:bodyPr>
          <a:lstStyle/>
          <a:p>
            <a:pPr algn="ctr"/>
            <a:r>
              <a:rPr lang="en-GB" sz="3200" b="1" dirty="0" smtClean="0">
                <a:solidFill>
                  <a:schemeClr val="bg1"/>
                </a:solidFill>
                <a:effectLst>
                  <a:outerShdw blurRad="38100" dist="38100" dir="2700000" algn="tl">
                    <a:srgbClr val="000000">
                      <a:alpha val="43137"/>
                    </a:srgbClr>
                  </a:outerShdw>
                </a:effectLst>
                <a:latin typeface="Palatino Linotype" panose="02040502050505030304" pitchFamily="18" charset="0"/>
              </a:rPr>
              <a:t>D1   Improving occupational safety and health:  an urgent challenge for the BRICS</a:t>
            </a:r>
            <a:endParaRPr lang="en-GB" sz="3200" b="1" dirty="0">
              <a:solidFill>
                <a:schemeClr val="bg1"/>
              </a:solidFill>
              <a:effectLst>
                <a:outerShdw blurRad="38100" dist="38100" dir="2700000" algn="tl">
                  <a:srgbClr val="000000">
                    <a:alpha val="43137"/>
                  </a:srgbClr>
                </a:outerShdw>
              </a:effectLst>
              <a:latin typeface="Palatino Linotype" panose="02040502050505030304" pitchFamily="18" charset="0"/>
            </a:endParaRPr>
          </a:p>
        </p:txBody>
      </p:sp>
      <p:graphicFrame>
        <p:nvGraphicFramePr>
          <p:cNvPr id="5" name="Chart 4"/>
          <p:cNvGraphicFramePr>
            <a:graphicFrameLocks/>
          </p:cNvGraphicFramePr>
          <p:nvPr>
            <p:extLst>
              <p:ext uri="{D42A27DB-BD31-4B8C-83A1-F6EECF244321}">
                <p14:modId xmlns:p14="http://schemas.microsoft.com/office/powerpoint/2010/main" val="1036790171"/>
              </p:ext>
            </p:extLst>
          </p:nvPr>
        </p:nvGraphicFramePr>
        <p:xfrm>
          <a:off x="756370" y="1412776"/>
          <a:ext cx="7056784" cy="483465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75533752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rot="5400000">
            <a:off x="3852000" y="-3852000"/>
            <a:ext cx="1440000" cy="914400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p:cNvSpPr txBox="1"/>
          <p:nvPr/>
        </p:nvSpPr>
        <p:spPr>
          <a:xfrm>
            <a:off x="26816" y="181391"/>
            <a:ext cx="9117183" cy="1077218"/>
          </a:xfrm>
          <a:prstGeom prst="rect">
            <a:avLst/>
          </a:prstGeom>
          <a:noFill/>
        </p:spPr>
        <p:txBody>
          <a:bodyPr wrap="square" rtlCol="0" anchor="ctr">
            <a:spAutoFit/>
          </a:bodyPr>
          <a:lstStyle/>
          <a:p>
            <a:pPr algn="ctr"/>
            <a:r>
              <a:rPr lang="en-US" sz="3200" b="1" dirty="0" smtClean="0">
                <a:solidFill>
                  <a:schemeClr val="bg1"/>
                </a:solidFill>
                <a:effectLst>
                  <a:outerShdw blurRad="38100" dist="38100" dir="2700000" algn="tl">
                    <a:srgbClr val="000000">
                      <a:alpha val="43137"/>
                    </a:srgbClr>
                  </a:outerShdw>
                </a:effectLst>
                <a:latin typeface="Palatino Linotype" panose="02040502050505030304" pitchFamily="18" charset="0"/>
              </a:rPr>
              <a:t>D2    BRICS’ Work-Related Deaths Caused by Disease</a:t>
            </a:r>
            <a:endParaRPr lang="en-GB" sz="3200" b="1" dirty="0">
              <a:solidFill>
                <a:schemeClr val="bg1"/>
              </a:solidFill>
              <a:effectLst>
                <a:outerShdw blurRad="38100" dist="38100" dir="2700000" algn="tl">
                  <a:srgbClr val="000000">
                    <a:alpha val="43137"/>
                  </a:srgbClr>
                </a:outerShdw>
              </a:effectLst>
              <a:latin typeface="Palatino Linotype" panose="02040502050505030304" pitchFamily="18" charset="0"/>
            </a:endParaRPr>
          </a:p>
        </p:txBody>
      </p:sp>
      <p:graphicFrame>
        <p:nvGraphicFramePr>
          <p:cNvPr id="5" name="Content Placeholder 4"/>
          <p:cNvGraphicFramePr>
            <a:graphicFrameLocks noGrp="1"/>
          </p:cNvGraphicFramePr>
          <p:nvPr>
            <p:ph idx="1"/>
          </p:nvPr>
        </p:nvGraphicFramePr>
        <p:xfrm>
          <a:off x="457200" y="1600200"/>
          <a:ext cx="8231188" cy="452596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Chart 10"/>
          <p:cNvGraphicFramePr>
            <a:graphicFrameLocks/>
          </p:cNvGraphicFramePr>
          <p:nvPr>
            <p:extLst>
              <p:ext uri="{D42A27DB-BD31-4B8C-83A1-F6EECF244321}">
                <p14:modId xmlns:p14="http://schemas.microsoft.com/office/powerpoint/2010/main" val="1988218115"/>
              </p:ext>
            </p:extLst>
          </p:nvPr>
        </p:nvGraphicFramePr>
        <p:xfrm>
          <a:off x="1404442" y="1844824"/>
          <a:ext cx="6984776" cy="4536504"/>
        </p:xfrm>
        <a:graphic>
          <a:graphicData uri="http://schemas.openxmlformats.org/drawingml/2006/chart">
            <c:chart xmlns:c="http://schemas.openxmlformats.org/drawingml/2006/chart" xmlns:r="http://schemas.openxmlformats.org/officeDocument/2006/relationships" r:id="rId4"/>
          </a:graphicData>
        </a:graphic>
      </p:graphicFrame>
      <p:sp>
        <p:nvSpPr>
          <p:cNvPr id="8" name="TextBox 7"/>
          <p:cNvSpPr txBox="1"/>
          <p:nvPr/>
        </p:nvSpPr>
        <p:spPr>
          <a:xfrm>
            <a:off x="5724922" y="3058441"/>
            <a:ext cx="576064" cy="504056"/>
          </a:xfrm>
          <a:prstGeom prst="rect">
            <a:avLst/>
          </a:prstGeom>
          <a:solidFill>
            <a:schemeClr val="accent1">
              <a:lumMod val="20000"/>
              <a:lumOff val="80000"/>
            </a:schemeClr>
          </a:solidFill>
        </p:spPr>
        <p:txBody>
          <a:bodyPr wrap="square" rtlCol="0">
            <a:spAutoFit/>
          </a:bodyPr>
          <a:lstStyle/>
          <a:p>
            <a:endParaRPr lang="en-US" dirty="0"/>
          </a:p>
        </p:txBody>
      </p:sp>
      <p:sp>
        <p:nvSpPr>
          <p:cNvPr id="2" name="TextBox 1"/>
          <p:cNvSpPr txBox="1"/>
          <p:nvPr/>
        </p:nvSpPr>
        <p:spPr>
          <a:xfrm>
            <a:off x="900386" y="1563712"/>
            <a:ext cx="5616624" cy="707886"/>
          </a:xfrm>
          <a:prstGeom prst="rect">
            <a:avLst/>
          </a:prstGeom>
          <a:noFill/>
        </p:spPr>
        <p:txBody>
          <a:bodyPr wrap="square" rtlCol="0">
            <a:spAutoFit/>
          </a:bodyPr>
          <a:lstStyle/>
          <a:p>
            <a:pPr algn="ctr"/>
            <a:r>
              <a:rPr lang="en-US" sz="2000" dirty="0" smtClean="0"/>
              <a:t>Total BRICS Work-Related Deaths</a:t>
            </a:r>
          </a:p>
          <a:p>
            <a:pPr algn="ctr"/>
            <a:r>
              <a:rPr lang="en-US" sz="2000" dirty="0" smtClean="0"/>
              <a:t>1.04 Million</a:t>
            </a:r>
            <a:endParaRPr lang="en-US" sz="2000" dirty="0"/>
          </a:p>
        </p:txBody>
      </p:sp>
      <p:sp>
        <p:nvSpPr>
          <p:cNvPr id="3" name="TextBox 2"/>
          <p:cNvSpPr txBox="1"/>
          <p:nvPr/>
        </p:nvSpPr>
        <p:spPr>
          <a:xfrm>
            <a:off x="3996730" y="4123878"/>
            <a:ext cx="1656184" cy="461665"/>
          </a:xfrm>
          <a:prstGeom prst="rect">
            <a:avLst/>
          </a:prstGeom>
          <a:noFill/>
        </p:spPr>
        <p:txBody>
          <a:bodyPr wrap="square" rtlCol="0">
            <a:spAutoFit/>
          </a:bodyPr>
          <a:lstStyle/>
          <a:p>
            <a:r>
              <a:rPr lang="en-US" sz="2400" dirty="0" smtClean="0">
                <a:solidFill>
                  <a:schemeClr val="bg1">
                    <a:lumMod val="50000"/>
                  </a:schemeClr>
                </a:solidFill>
              </a:rPr>
              <a:t>845,000</a:t>
            </a:r>
            <a:endParaRPr lang="en-US" sz="2400" dirty="0">
              <a:solidFill>
                <a:schemeClr val="bg1">
                  <a:lumMod val="50000"/>
                </a:schemeClr>
              </a:solidFill>
            </a:endParaRPr>
          </a:p>
        </p:txBody>
      </p:sp>
    </p:spTree>
    <p:extLst>
      <p:ext uri="{BB962C8B-B14F-4D97-AF65-F5344CB8AC3E}">
        <p14:creationId xmlns:p14="http://schemas.microsoft.com/office/powerpoint/2010/main" val="15166727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rot="5400000">
            <a:off x="3852000" y="-3852000"/>
            <a:ext cx="1440000" cy="914400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p:cNvSpPr txBox="1"/>
          <p:nvPr/>
        </p:nvSpPr>
        <p:spPr>
          <a:xfrm>
            <a:off x="324322" y="181392"/>
            <a:ext cx="8563887" cy="1077218"/>
          </a:xfrm>
          <a:prstGeom prst="rect">
            <a:avLst/>
          </a:prstGeom>
          <a:noFill/>
        </p:spPr>
        <p:txBody>
          <a:bodyPr wrap="square" rtlCol="0" anchor="ctr">
            <a:spAutoFit/>
          </a:bodyPr>
          <a:lstStyle/>
          <a:p>
            <a:pPr algn="ctr"/>
            <a:r>
              <a:rPr lang="en-GB" sz="3200" b="1" dirty="0" smtClean="0">
                <a:solidFill>
                  <a:schemeClr val="bg1"/>
                </a:solidFill>
                <a:effectLst>
                  <a:outerShdw blurRad="38100" dist="38100" dir="2700000" algn="tl">
                    <a:srgbClr val="000000">
                      <a:alpha val="43137"/>
                    </a:srgbClr>
                  </a:outerShdw>
                </a:effectLst>
                <a:latin typeface="Palatino Linotype" panose="02040502050505030304" pitchFamily="18" charset="0"/>
              </a:rPr>
              <a:t>D3   Inverse Correlation of Competitiveness</a:t>
            </a:r>
          </a:p>
          <a:p>
            <a:pPr algn="ctr"/>
            <a:r>
              <a:rPr lang="en-GB" sz="3200" b="1" dirty="0" smtClean="0">
                <a:solidFill>
                  <a:schemeClr val="bg1"/>
                </a:solidFill>
                <a:effectLst>
                  <a:outerShdw blurRad="38100" dist="38100" dir="2700000" algn="tl">
                    <a:srgbClr val="000000">
                      <a:alpha val="43137"/>
                    </a:srgbClr>
                  </a:outerShdw>
                </a:effectLst>
                <a:latin typeface="Palatino Linotype" panose="02040502050505030304" pitchFamily="18" charset="0"/>
              </a:rPr>
              <a:t> and Occupational Safety and Health</a:t>
            </a:r>
            <a:endParaRPr lang="en-GB" sz="3200" b="1" dirty="0">
              <a:solidFill>
                <a:schemeClr val="bg1"/>
              </a:solidFill>
              <a:effectLst>
                <a:outerShdw blurRad="38100" dist="38100" dir="2700000" algn="tl">
                  <a:srgbClr val="000000">
                    <a:alpha val="43137"/>
                  </a:srgbClr>
                </a:outerShdw>
              </a:effectLst>
              <a:latin typeface="Palatino Linotype" panose="02040502050505030304" pitchFamily="18" charset="0"/>
            </a:endParaRPr>
          </a:p>
        </p:txBody>
      </p:sp>
      <p:sp>
        <p:nvSpPr>
          <p:cNvPr id="9" name="TextBox 8"/>
          <p:cNvSpPr txBox="1"/>
          <p:nvPr/>
        </p:nvSpPr>
        <p:spPr>
          <a:xfrm>
            <a:off x="1620466" y="5805264"/>
            <a:ext cx="5904656" cy="461665"/>
          </a:xfrm>
          <a:prstGeom prst="rect">
            <a:avLst/>
          </a:prstGeom>
          <a:noFill/>
        </p:spPr>
        <p:txBody>
          <a:bodyPr wrap="square" rtlCol="0">
            <a:spAutoFit/>
          </a:bodyPr>
          <a:lstStyle/>
          <a:p>
            <a:r>
              <a:rPr lang="fr-CH" sz="1200" dirty="0" smtClean="0"/>
              <a:t>Note:</a:t>
            </a:r>
            <a:br>
              <a:rPr lang="fr-CH" sz="1200" dirty="0" smtClean="0"/>
            </a:br>
            <a:r>
              <a:rPr lang="fr-CH" sz="1200" dirty="0" smtClean="0"/>
              <a:t>Source:</a:t>
            </a:r>
            <a:endParaRPr lang="en-GB" sz="1200" dirty="0"/>
          </a:p>
        </p:txBody>
      </p:sp>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4322" y="1556792"/>
            <a:ext cx="8563887" cy="47101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8" name="Straight Arrow Connector 7"/>
          <p:cNvCxnSpPr/>
          <p:nvPr/>
        </p:nvCxnSpPr>
        <p:spPr>
          <a:xfrm flipV="1">
            <a:off x="8060242" y="4176376"/>
            <a:ext cx="0" cy="1224136"/>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V="1">
            <a:off x="7610778" y="4176376"/>
            <a:ext cx="0" cy="1194374"/>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V="1">
            <a:off x="7178730" y="4015006"/>
            <a:ext cx="0" cy="1385506"/>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V="1">
            <a:off x="6965053" y="4015006"/>
            <a:ext cx="0" cy="13561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V="1">
            <a:off x="5179922" y="3501008"/>
            <a:ext cx="0" cy="1870096"/>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079" name="TextBox 3078"/>
          <p:cNvSpPr txBox="1"/>
          <p:nvPr/>
        </p:nvSpPr>
        <p:spPr>
          <a:xfrm>
            <a:off x="900386" y="6381328"/>
            <a:ext cx="6278344" cy="338554"/>
          </a:xfrm>
          <a:prstGeom prst="rect">
            <a:avLst/>
          </a:prstGeom>
          <a:noFill/>
        </p:spPr>
        <p:txBody>
          <a:bodyPr wrap="square" rtlCol="0">
            <a:spAutoFit/>
          </a:bodyPr>
          <a:lstStyle/>
          <a:p>
            <a:r>
              <a:rPr lang="en-GB" sz="1600" dirty="0"/>
              <a:t>(Source: WSH Institute and World Economic Forum, 2012–2013)</a:t>
            </a:r>
          </a:p>
        </p:txBody>
      </p:sp>
    </p:spTree>
    <p:extLst>
      <p:ext uri="{BB962C8B-B14F-4D97-AF65-F5344CB8AC3E}">
        <p14:creationId xmlns:p14="http://schemas.microsoft.com/office/powerpoint/2010/main" val="22743105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252314" y="1196752"/>
            <a:ext cx="8893274" cy="5184576"/>
          </a:xfrm>
        </p:spPr>
        <p:txBody>
          <a:bodyPr>
            <a:noAutofit/>
          </a:bodyPr>
          <a:lstStyle/>
          <a:p>
            <a:pPr marL="514350" indent="-514350">
              <a:spcBef>
                <a:spcPts val="1000"/>
              </a:spcBef>
              <a:spcAft>
                <a:spcPts val="1200"/>
              </a:spcAft>
              <a:buAutoNum type="alphaUcPeriod"/>
            </a:pPr>
            <a:r>
              <a:rPr lang="en-US" sz="3000" dirty="0" smtClean="0"/>
              <a:t>Integration of macroeconomic and other policies       to promote job creation in the formal economy</a:t>
            </a:r>
          </a:p>
          <a:p>
            <a:pPr marL="514350" indent="-514350">
              <a:spcBef>
                <a:spcPts val="1000"/>
              </a:spcBef>
              <a:spcAft>
                <a:spcPts val="1200"/>
              </a:spcAft>
              <a:buAutoNum type="alphaUcPeriod"/>
            </a:pPr>
            <a:r>
              <a:rPr lang="en-US" sz="3000" dirty="0"/>
              <a:t>Formalizing informal jobs and </a:t>
            </a:r>
            <a:r>
              <a:rPr lang="en-US" sz="3000" dirty="0" smtClean="0"/>
              <a:t>enterprises</a:t>
            </a:r>
          </a:p>
          <a:p>
            <a:pPr marL="514350" indent="-514350">
              <a:spcBef>
                <a:spcPts val="1000"/>
              </a:spcBef>
              <a:spcAft>
                <a:spcPts val="1200"/>
              </a:spcAft>
              <a:buAutoNum type="alphaUcPeriod"/>
            </a:pPr>
            <a:r>
              <a:rPr lang="en-US" sz="3000" dirty="0"/>
              <a:t>Enterprise modernization and increased productivity to foster formal </a:t>
            </a:r>
            <a:r>
              <a:rPr lang="en-US" sz="3000" dirty="0" smtClean="0"/>
              <a:t>employment</a:t>
            </a:r>
          </a:p>
          <a:p>
            <a:pPr marL="514350" indent="-514350">
              <a:spcBef>
                <a:spcPts val="1000"/>
              </a:spcBef>
              <a:spcAft>
                <a:spcPts val="1200"/>
              </a:spcAft>
              <a:buAutoNum type="alphaUcPeriod" startAt="4"/>
            </a:pPr>
            <a:r>
              <a:rPr lang="en-US" sz="3000" dirty="0" smtClean="0"/>
              <a:t>Improving </a:t>
            </a:r>
            <a:r>
              <a:rPr lang="en-US" sz="3000" dirty="0"/>
              <a:t>occupational safety and </a:t>
            </a:r>
            <a:r>
              <a:rPr lang="en-US" sz="3000" dirty="0" smtClean="0"/>
              <a:t>health</a:t>
            </a:r>
          </a:p>
          <a:p>
            <a:pPr marL="514350" indent="-514350">
              <a:spcBef>
                <a:spcPts val="1000"/>
              </a:spcBef>
              <a:spcAft>
                <a:spcPts val="1200"/>
              </a:spcAft>
              <a:buAutoNum type="alphaUcPeriod" startAt="4"/>
            </a:pPr>
            <a:r>
              <a:rPr lang="en-US" sz="3000" dirty="0" smtClean="0"/>
              <a:t>Enforcement </a:t>
            </a:r>
            <a:r>
              <a:rPr lang="en-US" sz="3000" dirty="0"/>
              <a:t>and protection of workers’ rights</a:t>
            </a:r>
            <a:endParaRPr lang="en-GB" sz="3000" dirty="0"/>
          </a:p>
          <a:p>
            <a:pPr marL="514350" indent="-514350">
              <a:spcBef>
                <a:spcPts val="1000"/>
              </a:spcBef>
              <a:spcAft>
                <a:spcPts val="1200"/>
              </a:spcAft>
              <a:buAutoNum type="arabicPeriod" startAt="3"/>
            </a:pPr>
            <a:endParaRPr lang="en-US" dirty="0" smtClean="0"/>
          </a:p>
        </p:txBody>
      </p:sp>
      <p:sp>
        <p:nvSpPr>
          <p:cNvPr id="6" name="Rectangle 5"/>
          <p:cNvSpPr/>
          <p:nvPr/>
        </p:nvSpPr>
        <p:spPr>
          <a:xfrm rot="5400000">
            <a:off x="4117639" y="-4117637"/>
            <a:ext cx="908722" cy="914400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p:cNvSpPr txBox="1"/>
          <p:nvPr/>
        </p:nvSpPr>
        <p:spPr>
          <a:xfrm>
            <a:off x="900386" y="206112"/>
            <a:ext cx="7416823" cy="584775"/>
          </a:xfrm>
          <a:prstGeom prst="rect">
            <a:avLst/>
          </a:prstGeom>
          <a:noFill/>
        </p:spPr>
        <p:txBody>
          <a:bodyPr wrap="square" rtlCol="0" anchor="ctr">
            <a:spAutoFit/>
          </a:bodyPr>
          <a:lstStyle/>
          <a:p>
            <a:pPr algn="ctr"/>
            <a:r>
              <a:rPr lang="en-US" sz="3200" b="1" dirty="0" smtClean="0">
                <a:solidFill>
                  <a:schemeClr val="bg1"/>
                </a:solidFill>
                <a:effectLst>
                  <a:outerShdw blurRad="38100" dist="38100" dir="2700000" algn="tl">
                    <a:srgbClr val="000000">
                      <a:alpha val="43137"/>
                    </a:srgbClr>
                  </a:outerShdw>
                </a:effectLst>
                <a:latin typeface="Palatino Linotype" panose="02040502050505030304" pitchFamily="18" charset="0"/>
              </a:rPr>
              <a:t>Topics </a:t>
            </a:r>
            <a:r>
              <a:rPr lang="en-US" sz="3200" b="1" dirty="0" smtClean="0">
                <a:solidFill>
                  <a:schemeClr val="bg1"/>
                </a:solidFill>
                <a:effectLst>
                  <a:outerShdw blurRad="38100" dist="38100" dir="2700000" algn="tl">
                    <a:srgbClr val="000000">
                      <a:alpha val="43137"/>
                    </a:srgbClr>
                  </a:outerShdw>
                </a:effectLst>
                <a:latin typeface="Palatino Linotype" panose="02040502050505030304" pitchFamily="18" charset="0"/>
              </a:rPr>
              <a:t>for Session 2 discussion</a:t>
            </a:r>
            <a:endParaRPr lang="en-GB" sz="3200" b="1" dirty="0">
              <a:solidFill>
                <a:schemeClr val="bg1"/>
              </a:solidFill>
              <a:effectLst>
                <a:outerShdw blurRad="38100" dist="38100" dir="2700000" algn="tl">
                  <a:srgbClr val="000000">
                    <a:alpha val="43137"/>
                  </a:srgbClr>
                </a:outerShdw>
              </a:effectLst>
              <a:latin typeface="Palatino Linotype" panose="02040502050505030304" pitchFamily="18" charset="0"/>
            </a:endParaRPr>
          </a:p>
        </p:txBody>
      </p:sp>
    </p:spTree>
    <p:extLst>
      <p:ext uri="{BB962C8B-B14F-4D97-AF65-F5344CB8AC3E}">
        <p14:creationId xmlns:p14="http://schemas.microsoft.com/office/powerpoint/2010/main" val="279465926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rot="5400000">
            <a:off x="3901616" y="-3901616"/>
            <a:ext cx="1340767" cy="914400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p:cNvSpPr txBox="1"/>
          <p:nvPr/>
        </p:nvSpPr>
        <p:spPr>
          <a:xfrm>
            <a:off x="0" y="181390"/>
            <a:ext cx="9145588" cy="1077218"/>
          </a:xfrm>
          <a:prstGeom prst="rect">
            <a:avLst/>
          </a:prstGeom>
          <a:noFill/>
        </p:spPr>
        <p:txBody>
          <a:bodyPr wrap="square" rtlCol="0" anchor="ctr">
            <a:spAutoFit/>
          </a:bodyPr>
          <a:lstStyle/>
          <a:p>
            <a:pPr algn="ctr"/>
            <a:r>
              <a:rPr lang="en-GB" sz="3200" b="1" dirty="0" smtClean="0">
                <a:solidFill>
                  <a:schemeClr val="bg1">
                    <a:lumMod val="95000"/>
                  </a:schemeClr>
                </a:solidFill>
                <a:effectLst>
                  <a:outerShdw blurRad="38100" dist="38100" dir="2700000" algn="tl">
                    <a:srgbClr val="000000">
                      <a:alpha val="43137"/>
                    </a:srgbClr>
                  </a:outerShdw>
                </a:effectLst>
                <a:latin typeface="Palatino Linotype" panose="02040502050505030304" pitchFamily="18" charset="0"/>
              </a:rPr>
              <a:t>E1   Ratification of International Labour Standards </a:t>
            </a:r>
            <a:r>
              <a:rPr lang="en-GB" sz="3200" b="1" dirty="0">
                <a:solidFill>
                  <a:schemeClr val="bg1">
                    <a:lumMod val="95000"/>
                  </a:schemeClr>
                </a:solidFill>
                <a:effectLst>
                  <a:outerShdw blurRad="38100" dist="38100" dir="2700000" algn="tl">
                    <a:srgbClr val="000000">
                      <a:alpha val="43137"/>
                    </a:srgbClr>
                  </a:outerShdw>
                </a:effectLst>
                <a:latin typeface="Palatino Linotype" panose="02040502050505030304" pitchFamily="18" charset="0"/>
              </a:rPr>
              <a:t>in the </a:t>
            </a:r>
            <a:r>
              <a:rPr lang="en-GB" sz="3200" b="1" dirty="0" smtClean="0">
                <a:solidFill>
                  <a:schemeClr val="bg1">
                    <a:lumMod val="95000"/>
                  </a:schemeClr>
                </a:solidFill>
                <a:effectLst>
                  <a:outerShdw blurRad="38100" dist="38100" dir="2700000" algn="tl">
                    <a:srgbClr val="000000">
                      <a:alpha val="43137"/>
                    </a:srgbClr>
                  </a:outerShdw>
                </a:effectLst>
                <a:latin typeface="Palatino Linotype" panose="02040502050505030304" pitchFamily="18" charset="0"/>
              </a:rPr>
              <a:t>BRICS countries</a:t>
            </a:r>
            <a:endParaRPr lang="en-GB" sz="3200" b="1" dirty="0">
              <a:solidFill>
                <a:schemeClr val="bg1">
                  <a:lumMod val="95000"/>
                </a:schemeClr>
              </a:solidFill>
              <a:effectLst>
                <a:outerShdw blurRad="38100" dist="38100" dir="2700000" algn="tl">
                  <a:srgbClr val="000000">
                    <a:alpha val="43137"/>
                  </a:srgbClr>
                </a:outerShdw>
              </a:effectLst>
              <a:latin typeface="Palatino Linotype" panose="02040502050505030304" pitchFamily="18" charset="0"/>
            </a:endParaRPr>
          </a:p>
        </p:txBody>
      </p:sp>
      <p:sp>
        <p:nvSpPr>
          <p:cNvPr id="8" name="TextBox 7"/>
          <p:cNvSpPr txBox="1"/>
          <p:nvPr/>
        </p:nvSpPr>
        <p:spPr>
          <a:xfrm>
            <a:off x="1764482" y="1368137"/>
            <a:ext cx="5328592" cy="646331"/>
          </a:xfrm>
          <a:prstGeom prst="rect">
            <a:avLst/>
          </a:prstGeom>
          <a:noFill/>
        </p:spPr>
        <p:txBody>
          <a:bodyPr wrap="square" rtlCol="0">
            <a:spAutoFit/>
          </a:bodyPr>
          <a:lstStyle/>
          <a:p>
            <a:r>
              <a:rPr lang="en-GB" b="1" dirty="0" smtClean="0"/>
              <a:t>Ratifications of the Fundamental Conventions, by year</a:t>
            </a:r>
          </a:p>
          <a:p>
            <a:pPr algn="ctr"/>
            <a:r>
              <a:rPr lang="en-GB" b="1" dirty="0" smtClean="0"/>
              <a:t>(Accumulated number)</a:t>
            </a:r>
            <a:endParaRPr lang="en-GB" dirty="0"/>
          </a:p>
        </p:txBody>
      </p:sp>
      <p:sp>
        <p:nvSpPr>
          <p:cNvPr id="11" name="TextBox 10"/>
          <p:cNvSpPr txBox="1"/>
          <p:nvPr/>
        </p:nvSpPr>
        <p:spPr>
          <a:xfrm>
            <a:off x="324322" y="5640021"/>
            <a:ext cx="7056784" cy="261610"/>
          </a:xfrm>
          <a:prstGeom prst="rect">
            <a:avLst/>
          </a:prstGeom>
          <a:noFill/>
        </p:spPr>
        <p:txBody>
          <a:bodyPr wrap="square" rtlCol="0">
            <a:spAutoFit/>
          </a:bodyPr>
          <a:lstStyle/>
          <a:p>
            <a:endParaRPr lang="en-GB" sz="1100" dirty="0" smtClean="0"/>
          </a:p>
        </p:txBody>
      </p:sp>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4362" y="5913525"/>
            <a:ext cx="8613775" cy="506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26765" y="1969394"/>
            <a:ext cx="7074421" cy="3932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4813979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rot="5400000">
            <a:off x="3852000" y="-3852000"/>
            <a:ext cx="1440000" cy="914400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p:cNvSpPr txBox="1"/>
          <p:nvPr/>
        </p:nvSpPr>
        <p:spPr>
          <a:xfrm>
            <a:off x="180306" y="181391"/>
            <a:ext cx="8712968" cy="1077218"/>
          </a:xfrm>
          <a:prstGeom prst="rect">
            <a:avLst/>
          </a:prstGeom>
          <a:noFill/>
        </p:spPr>
        <p:txBody>
          <a:bodyPr wrap="square" rtlCol="0" anchor="ctr">
            <a:spAutoFit/>
          </a:bodyPr>
          <a:lstStyle/>
          <a:p>
            <a:pPr algn="ctr"/>
            <a:r>
              <a:rPr lang="en-GB" sz="3200" b="1" dirty="0" smtClean="0">
                <a:solidFill>
                  <a:schemeClr val="bg1">
                    <a:lumMod val="95000"/>
                  </a:schemeClr>
                </a:solidFill>
                <a:effectLst>
                  <a:outerShdw blurRad="38100" dist="38100" dir="2700000" algn="tl">
                    <a:srgbClr val="000000">
                      <a:alpha val="43137"/>
                    </a:srgbClr>
                  </a:outerShdw>
                </a:effectLst>
                <a:latin typeface="Palatino Linotype" panose="02040502050505030304" pitchFamily="18" charset="0"/>
              </a:rPr>
              <a:t>E2  Overall ratification of ILO conventions </a:t>
            </a:r>
          </a:p>
          <a:p>
            <a:pPr algn="ctr"/>
            <a:r>
              <a:rPr lang="en-GB" sz="3200" b="1" dirty="0" smtClean="0">
                <a:solidFill>
                  <a:schemeClr val="bg1">
                    <a:lumMod val="95000"/>
                  </a:schemeClr>
                </a:solidFill>
                <a:effectLst>
                  <a:outerShdw blurRad="38100" dist="38100" dir="2700000" algn="tl">
                    <a:srgbClr val="000000">
                      <a:alpha val="43137"/>
                    </a:srgbClr>
                  </a:outerShdw>
                </a:effectLst>
                <a:latin typeface="Palatino Linotype" panose="02040502050505030304" pitchFamily="18" charset="0"/>
              </a:rPr>
              <a:t>in BRICS countries</a:t>
            </a:r>
            <a:endParaRPr lang="en-GB" sz="3200" b="1" dirty="0">
              <a:solidFill>
                <a:schemeClr val="bg1">
                  <a:lumMod val="95000"/>
                </a:schemeClr>
              </a:solidFill>
              <a:effectLst>
                <a:outerShdw blurRad="38100" dist="38100" dir="2700000" algn="tl">
                  <a:srgbClr val="000000">
                    <a:alpha val="43137"/>
                  </a:srgbClr>
                </a:outerShdw>
              </a:effectLst>
              <a:latin typeface="Palatino Linotype" panose="02040502050505030304" pitchFamily="18" charset="0"/>
            </a:endParaRPr>
          </a:p>
        </p:txBody>
      </p:sp>
      <p:sp>
        <p:nvSpPr>
          <p:cNvPr id="10" name="TextBox 9"/>
          <p:cNvSpPr txBox="1"/>
          <p:nvPr/>
        </p:nvSpPr>
        <p:spPr>
          <a:xfrm>
            <a:off x="29912" y="5822538"/>
            <a:ext cx="8605242" cy="461665"/>
          </a:xfrm>
          <a:prstGeom prst="rect">
            <a:avLst/>
          </a:prstGeom>
          <a:noFill/>
        </p:spPr>
        <p:txBody>
          <a:bodyPr wrap="square" rtlCol="0">
            <a:spAutoFit/>
          </a:bodyPr>
          <a:lstStyle/>
          <a:p>
            <a:r>
              <a:rPr lang="fr-CH" sz="1200" dirty="0" smtClean="0"/>
              <a:t/>
            </a:r>
            <a:br>
              <a:rPr lang="fr-CH" sz="1200" dirty="0" smtClean="0"/>
            </a:br>
            <a:r>
              <a:rPr lang="fr-CH" sz="1200" dirty="0" smtClean="0"/>
              <a:t>Source:</a:t>
            </a:r>
            <a:r>
              <a:rPr lang="en-GB" sz="1200" dirty="0"/>
              <a:t>: </a:t>
            </a:r>
            <a:r>
              <a:rPr lang="en-GB" sz="1200" dirty="0" smtClean="0"/>
              <a:t>NORMLEX</a:t>
            </a:r>
            <a:endParaRPr lang="en-GB" sz="1200" dirty="0"/>
          </a:p>
        </p:txBody>
      </p:sp>
      <p:sp>
        <p:nvSpPr>
          <p:cNvPr id="11" name="TextBox 10"/>
          <p:cNvSpPr txBox="1"/>
          <p:nvPr/>
        </p:nvSpPr>
        <p:spPr>
          <a:xfrm>
            <a:off x="1476450" y="1547500"/>
            <a:ext cx="5544616" cy="369332"/>
          </a:xfrm>
          <a:prstGeom prst="rect">
            <a:avLst/>
          </a:prstGeom>
          <a:noFill/>
        </p:spPr>
        <p:txBody>
          <a:bodyPr wrap="square" rtlCol="0">
            <a:spAutoFit/>
          </a:bodyPr>
          <a:lstStyle/>
          <a:p>
            <a:r>
              <a:rPr lang="en-GB" b="1" dirty="0" smtClean="0"/>
              <a:t>Number of Conventions ratified by BRICS countries</a:t>
            </a:r>
            <a:endParaRPr lang="en-GB"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4322" y="2060574"/>
            <a:ext cx="6533678" cy="39202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1912255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rot="5400000">
            <a:off x="3942695" y="-3942695"/>
            <a:ext cx="1258610" cy="914400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540346" y="181392"/>
            <a:ext cx="8280920" cy="1077218"/>
          </a:xfrm>
          <a:prstGeom prst="rect">
            <a:avLst/>
          </a:prstGeom>
          <a:noFill/>
        </p:spPr>
        <p:txBody>
          <a:bodyPr wrap="square" rtlCol="0" anchor="ctr">
            <a:spAutoFit/>
          </a:bodyPr>
          <a:lstStyle/>
          <a:p>
            <a:pPr algn="ctr"/>
            <a:r>
              <a:rPr lang="fr-CH" sz="3200" b="1" dirty="0" smtClean="0">
                <a:solidFill>
                  <a:schemeClr val="bg1"/>
                </a:solidFill>
                <a:effectLst>
                  <a:outerShdw blurRad="38100" dist="38100" dir="2700000" algn="tl">
                    <a:srgbClr val="000000">
                      <a:alpha val="43137"/>
                    </a:srgbClr>
                  </a:outerShdw>
                </a:effectLst>
                <a:latin typeface="Palatino Linotype" panose="02040502050505030304" pitchFamily="18" charset="0"/>
              </a:rPr>
              <a:t>E3   </a:t>
            </a:r>
            <a:r>
              <a:rPr lang="fr-CH" sz="3200" b="1" dirty="0" err="1" smtClean="0">
                <a:solidFill>
                  <a:schemeClr val="bg1"/>
                </a:solidFill>
                <a:effectLst>
                  <a:outerShdw blurRad="38100" dist="38100" dir="2700000" algn="tl">
                    <a:srgbClr val="000000">
                      <a:alpha val="43137"/>
                    </a:srgbClr>
                  </a:outerShdw>
                </a:effectLst>
                <a:latin typeface="Palatino Linotype" panose="02040502050505030304" pitchFamily="18" charset="0"/>
              </a:rPr>
              <a:t>Fundamental</a:t>
            </a:r>
            <a:r>
              <a:rPr lang="fr-CH" sz="3200" b="1" dirty="0" smtClean="0">
                <a:solidFill>
                  <a:schemeClr val="bg1"/>
                </a:solidFill>
                <a:effectLst>
                  <a:outerShdw blurRad="38100" dist="38100" dir="2700000" algn="tl">
                    <a:srgbClr val="000000">
                      <a:alpha val="43137"/>
                    </a:srgbClr>
                  </a:outerShdw>
                </a:effectLst>
                <a:latin typeface="Palatino Linotype" panose="02040502050505030304" pitchFamily="18" charset="0"/>
              </a:rPr>
              <a:t> </a:t>
            </a:r>
            <a:r>
              <a:rPr lang="fr-CH" sz="3200" b="1" dirty="0" err="1" smtClean="0">
                <a:solidFill>
                  <a:schemeClr val="bg1"/>
                </a:solidFill>
                <a:effectLst>
                  <a:outerShdw blurRad="38100" dist="38100" dir="2700000" algn="tl">
                    <a:srgbClr val="000000">
                      <a:alpha val="43137"/>
                    </a:srgbClr>
                  </a:outerShdw>
                </a:effectLst>
                <a:latin typeface="Palatino Linotype" panose="02040502050505030304" pitchFamily="18" charset="0"/>
              </a:rPr>
              <a:t>Principles</a:t>
            </a:r>
            <a:r>
              <a:rPr lang="fr-CH" sz="3200" b="1" dirty="0" smtClean="0">
                <a:solidFill>
                  <a:schemeClr val="bg1"/>
                </a:solidFill>
                <a:effectLst>
                  <a:outerShdw blurRad="38100" dist="38100" dir="2700000" algn="tl">
                    <a:srgbClr val="000000">
                      <a:alpha val="43137"/>
                    </a:srgbClr>
                  </a:outerShdw>
                </a:effectLst>
                <a:latin typeface="Palatino Linotype" panose="02040502050505030304" pitchFamily="18" charset="0"/>
              </a:rPr>
              <a:t> and </a:t>
            </a:r>
            <a:r>
              <a:rPr lang="fr-CH" sz="3200" b="1" dirty="0" err="1" smtClean="0">
                <a:solidFill>
                  <a:schemeClr val="bg1"/>
                </a:solidFill>
                <a:effectLst>
                  <a:outerShdw blurRad="38100" dist="38100" dir="2700000" algn="tl">
                    <a:srgbClr val="000000">
                      <a:alpha val="43137"/>
                    </a:srgbClr>
                  </a:outerShdw>
                </a:effectLst>
                <a:latin typeface="Palatino Linotype" panose="02040502050505030304" pitchFamily="18" charset="0"/>
              </a:rPr>
              <a:t>Rights</a:t>
            </a:r>
            <a:r>
              <a:rPr lang="fr-CH" sz="3200" b="1" dirty="0" smtClean="0">
                <a:solidFill>
                  <a:schemeClr val="bg1"/>
                </a:solidFill>
                <a:effectLst>
                  <a:outerShdw blurRad="38100" dist="38100" dir="2700000" algn="tl">
                    <a:srgbClr val="000000">
                      <a:alpha val="43137"/>
                    </a:srgbClr>
                  </a:outerShdw>
                </a:effectLst>
                <a:latin typeface="Palatino Linotype" panose="02040502050505030304" pitchFamily="18" charset="0"/>
              </a:rPr>
              <a:t> </a:t>
            </a:r>
            <a:endParaRPr lang="fr-CH" sz="3200" b="1" dirty="0" smtClean="0">
              <a:solidFill>
                <a:schemeClr val="bg1"/>
              </a:solidFill>
              <a:effectLst>
                <a:outerShdw blurRad="38100" dist="38100" dir="2700000" algn="tl">
                  <a:srgbClr val="000000">
                    <a:alpha val="43137"/>
                  </a:srgbClr>
                </a:outerShdw>
              </a:effectLst>
              <a:latin typeface="Palatino Linotype" panose="02040502050505030304" pitchFamily="18" charset="0"/>
            </a:endParaRPr>
          </a:p>
          <a:p>
            <a:pPr algn="ctr"/>
            <a:r>
              <a:rPr lang="fr-CH" sz="3200" b="1" dirty="0" err="1">
                <a:solidFill>
                  <a:schemeClr val="bg1"/>
                </a:solidFill>
                <a:effectLst>
                  <a:outerShdw blurRad="38100" dist="38100" dir="2700000" algn="tl">
                    <a:srgbClr val="000000">
                      <a:alpha val="43137"/>
                    </a:srgbClr>
                  </a:outerShdw>
                </a:effectLst>
                <a:latin typeface="Palatino Linotype" panose="02040502050505030304" pitchFamily="18" charset="0"/>
              </a:rPr>
              <a:t>a</a:t>
            </a:r>
            <a:r>
              <a:rPr lang="fr-CH" sz="3200" b="1" dirty="0" err="1" smtClean="0">
                <a:solidFill>
                  <a:schemeClr val="bg1"/>
                </a:solidFill>
                <a:effectLst>
                  <a:outerShdw blurRad="38100" dist="38100" dir="2700000" algn="tl">
                    <a:srgbClr val="000000">
                      <a:alpha val="43137"/>
                    </a:srgbClr>
                  </a:outerShdw>
                </a:effectLst>
                <a:latin typeface="Palatino Linotype" panose="02040502050505030304" pitchFamily="18" charset="0"/>
              </a:rPr>
              <a:t>t</a:t>
            </a:r>
            <a:r>
              <a:rPr lang="fr-CH" sz="3200" b="1" dirty="0" smtClean="0">
                <a:solidFill>
                  <a:schemeClr val="bg1"/>
                </a:solidFill>
                <a:effectLst>
                  <a:outerShdw blurRad="38100" dist="38100" dir="2700000" algn="tl">
                    <a:srgbClr val="000000">
                      <a:alpha val="43137"/>
                    </a:srgbClr>
                  </a:outerShdw>
                </a:effectLst>
                <a:latin typeface="Palatino Linotype" panose="02040502050505030304" pitchFamily="18" charset="0"/>
              </a:rPr>
              <a:t> </a:t>
            </a:r>
            <a:r>
              <a:rPr lang="fr-CH" sz="3200" b="1" dirty="0" err="1" smtClean="0">
                <a:solidFill>
                  <a:schemeClr val="bg1"/>
                </a:solidFill>
                <a:effectLst>
                  <a:outerShdw blurRad="38100" dist="38100" dir="2700000" algn="tl">
                    <a:srgbClr val="000000">
                      <a:alpha val="43137"/>
                    </a:srgbClr>
                  </a:outerShdw>
                </a:effectLst>
                <a:latin typeface="Palatino Linotype" panose="02040502050505030304" pitchFamily="18" charset="0"/>
              </a:rPr>
              <a:t>Work</a:t>
            </a:r>
            <a:r>
              <a:rPr lang="fr-CH" sz="3200" b="1" dirty="0" smtClean="0">
                <a:solidFill>
                  <a:schemeClr val="bg1"/>
                </a:solidFill>
                <a:effectLst>
                  <a:outerShdw blurRad="38100" dist="38100" dir="2700000" algn="tl">
                    <a:srgbClr val="000000">
                      <a:alpha val="43137"/>
                    </a:srgbClr>
                  </a:outerShdw>
                </a:effectLst>
                <a:latin typeface="Palatino Linotype" panose="02040502050505030304" pitchFamily="18" charset="0"/>
              </a:rPr>
              <a:t> in </a:t>
            </a:r>
            <a:r>
              <a:rPr lang="fr-CH" sz="3200" b="1" dirty="0" smtClean="0">
                <a:solidFill>
                  <a:schemeClr val="bg1"/>
                </a:solidFill>
                <a:effectLst>
                  <a:outerShdw blurRad="38100" dist="38100" dir="2700000" algn="tl">
                    <a:srgbClr val="000000">
                      <a:alpha val="43137"/>
                    </a:srgbClr>
                  </a:outerShdw>
                </a:effectLst>
                <a:latin typeface="Palatino Linotype" panose="02040502050505030304" pitchFamily="18" charset="0"/>
              </a:rPr>
              <a:t>the BRICS</a:t>
            </a:r>
            <a:endParaRPr lang="en-GB" sz="3200" b="1" dirty="0">
              <a:solidFill>
                <a:schemeClr val="bg1"/>
              </a:solidFill>
              <a:effectLst>
                <a:outerShdw blurRad="38100" dist="38100" dir="2700000" algn="tl">
                  <a:srgbClr val="000000">
                    <a:alpha val="43137"/>
                  </a:srgbClr>
                </a:outerShdw>
              </a:effectLst>
              <a:latin typeface="Palatino Linotype" panose="02040502050505030304" pitchFamily="18" charset="0"/>
            </a:endParaRPr>
          </a:p>
        </p:txBody>
      </p:sp>
      <p:sp>
        <p:nvSpPr>
          <p:cNvPr id="5" name="TextBox 4"/>
          <p:cNvSpPr txBox="1"/>
          <p:nvPr/>
        </p:nvSpPr>
        <p:spPr>
          <a:xfrm>
            <a:off x="108298" y="1440001"/>
            <a:ext cx="8856984" cy="5524589"/>
          </a:xfrm>
          <a:prstGeom prst="rect">
            <a:avLst/>
          </a:prstGeom>
          <a:noFill/>
        </p:spPr>
        <p:txBody>
          <a:bodyPr wrap="square" rtlCol="0">
            <a:spAutoFit/>
          </a:bodyPr>
          <a:lstStyle/>
          <a:p>
            <a:pPr marL="457200" indent="-457200">
              <a:spcAft>
                <a:spcPts val="1800"/>
              </a:spcAft>
              <a:buSzPct val="80000"/>
              <a:buFont typeface="Wingdings" panose="05000000000000000000" pitchFamily="2" charset="2"/>
              <a:buChar char="§"/>
            </a:pPr>
            <a:r>
              <a:rPr lang="fr-CH" sz="2800" b="1" dirty="0" smtClean="0"/>
              <a:t>Child labour</a:t>
            </a:r>
            <a:r>
              <a:rPr lang="fr-CH" sz="2800" dirty="0" smtClean="0"/>
              <a:t>: </a:t>
            </a:r>
            <a:r>
              <a:rPr lang="fr-CH" sz="2800" dirty="0" err="1" smtClean="0"/>
              <a:t>overall</a:t>
            </a:r>
            <a:r>
              <a:rPr lang="fr-CH" sz="2800" dirty="0" smtClean="0"/>
              <a:t> trends show </a:t>
            </a:r>
            <a:r>
              <a:rPr lang="fr-CH" sz="2800" dirty="0" err="1" smtClean="0"/>
              <a:t>decline</a:t>
            </a:r>
            <a:r>
              <a:rPr lang="fr-CH" sz="2800" dirty="0" smtClean="0"/>
              <a:t>.</a:t>
            </a:r>
            <a:r>
              <a:rPr lang="en-CA" sz="2800" dirty="0" smtClean="0"/>
              <a:t>  Comprehensive </a:t>
            </a:r>
            <a:r>
              <a:rPr lang="en-CA" sz="2800" dirty="0"/>
              <a:t>laws and policies in place on CL, with some important laws still pending approval.</a:t>
            </a:r>
          </a:p>
          <a:p>
            <a:pPr marL="457200" indent="-457200">
              <a:spcAft>
                <a:spcPts val="1800"/>
              </a:spcAft>
              <a:buSzPct val="80000"/>
              <a:buFont typeface="Wingdings" panose="05000000000000000000" pitchFamily="2" charset="2"/>
              <a:buChar char="§"/>
            </a:pPr>
            <a:r>
              <a:rPr lang="en-CA" sz="2800" b="1" dirty="0" smtClean="0"/>
              <a:t>Forced labour</a:t>
            </a:r>
            <a:r>
              <a:rPr lang="en-CA" sz="2800" dirty="0" smtClean="0"/>
              <a:t>: rising concerns with human </a:t>
            </a:r>
            <a:r>
              <a:rPr lang="en-CA" sz="2800" dirty="0"/>
              <a:t>trafficking. New legislative measures introduced on FL, sometimes with a special focus on human trafficking or “slave labour”.</a:t>
            </a:r>
          </a:p>
          <a:p>
            <a:pPr marL="457200" indent="-457200">
              <a:spcAft>
                <a:spcPts val="1800"/>
              </a:spcAft>
              <a:buSzPct val="80000"/>
              <a:buFont typeface="Wingdings" panose="05000000000000000000" pitchFamily="2" charset="2"/>
              <a:buChar char="§"/>
            </a:pPr>
            <a:r>
              <a:rPr lang="en-CA" sz="2800" b="1" dirty="0" smtClean="0"/>
              <a:t>Discrimination</a:t>
            </a:r>
            <a:r>
              <a:rPr lang="en-CA" sz="2800" dirty="0" smtClean="0"/>
              <a:t>: gender pay gap </a:t>
            </a:r>
            <a:r>
              <a:rPr lang="en-CA" sz="2800" dirty="0" smtClean="0"/>
              <a:t>higher</a:t>
            </a:r>
            <a:r>
              <a:rPr lang="en-CA" sz="2800" dirty="0" smtClean="0"/>
              <a:t> </a:t>
            </a:r>
            <a:r>
              <a:rPr lang="en-CA" sz="2800" dirty="0" smtClean="0"/>
              <a:t>than </a:t>
            </a:r>
            <a:r>
              <a:rPr lang="en-CA" sz="2800" dirty="0" smtClean="0"/>
              <a:t>global average </a:t>
            </a:r>
            <a:r>
              <a:rPr lang="en-CA" sz="2800" dirty="0" smtClean="0"/>
              <a:t>of 23%. </a:t>
            </a:r>
            <a:r>
              <a:rPr lang="en-GB" sz="2800" dirty="0" smtClean="0"/>
              <a:t>New </a:t>
            </a:r>
            <a:r>
              <a:rPr lang="en-GB" sz="2800" dirty="0"/>
              <a:t>laws against workplace discrimination but limited enforcement in practice.  </a:t>
            </a:r>
          </a:p>
          <a:p>
            <a:pPr>
              <a:spcAft>
                <a:spcPts val="1800"/>
              </a:spcAft>
              <a:buSzPct val="80000"/>
            </a:pPr>
            <a:endParaRPr lang="en-CA" sz="2800" dirty="0" smtClean="0"/>
          </a:p>
        </p:txBody>
      </p:sp>
    </p:spTree>
    <p:extLst>
      <p:ext uri="{BB962C8B-B14F-4D97-AF65-F5344CB8AC3E}">
        <p14:creationId xmlns:p14="http://schemas.microsoft.com/office/powerpoint/2010/main" val="175684791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rot="5400000">
            <a:off x="3937620" y="-3937620"/>
            <a:ext cx="1268760" cy="914400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p:cNvSpPr txBox="1"/>
          <p:nvPr/>
        </p:nvSpPr>
        <p:spPr>
          <a:xfrm>
            <a:off x="1370402" y="79464"/>
            <a:ext cx="6552727" cy="1477328"/>
          </a:xfrm>
          <a:prstGeom prst="rect">
            <a:avLst/>
          </a:prstGeom>
          <a:noFill/>
        </p:spPr>
        <p:txBody>
          <a:bodyPr wrap="square" rtlCol="0" anchor="ctr">
            <a:spAutoFit/>
          </a:bodyPr>
          <a:lstStyle/>
          <a:p>
            <a:pPr algn="ctr"/>
            <a:r>
              <a:rPr lang="en-US" sz="3000" dirty="0" smtClean="0">
                <a:solidFill>
                  <a:schemeClr val="bg1"/>
                </a:solidFill>
                <a:effectLst>
                  <a:outerShdw blurRad="38100" dist="38100" dir="2700000" algn="tl">
                    <a:srgbClr val="000000">
                      <a:alpha val="43137"/>
                    </a:srgbClr>
                  </a:outerShdw>
                </a:effectLst>
                <a:latin typeface="Palatino Linotype" panose="02040502050505030304" pitchFamily="18" charset="0"/>
              </a:rPr>
              <a:t>Collective bargaining coverage rate in the BRICS </a:t>
            </a:r>
          </a:p>
          <a:p>
            <a:pPr algn="ctr"/>
            <a:endParaRPr lang="en-GB" sz="3000" b="1" dirty="0">
              <a:solidFill>
                <a:schemeClr val="bg1"/>
              </a:solidFill>
              <a:effectLst>
                <a:outerShdw blurRad="38100" dist="38100" dir="2700000" algn="tl">
                  <a:srgbClr val="000000">
                    <a:alpha val="43137"/>
                  </a:srgbClr>
                </a:outerShdw>
              </a:effectLst>
              <a:latin typeface="Palatino Linotype" panose="02040502050505030304" pitchFamily="18" charset="0"/>
            </a:endParaRPr>
          </a:p>
        </p:txBody>
      </p:sp>
      <p:sp>
        <p:nvSpPr>
          <p:cNvPr id="8" name="TextBox 7"/>
          <p:cNvSpPr txBox="1"/>
          <p:nvPr/>
        </p:nvSpPr>
        <p:spPr>
          <a:xfrm>
            <a:off x="-24161" y="5499712"/>
            <a:ext cx="8917435" cy="1200329"/>
          </a:xfrm>
          <a:prstGeom prst="rect">
            <a:avLst/>
          </a:prstGeom>
          <a:noFill/>
        </p:spPr>
        <p:txBody>
          <a:bodyPr wrap="square" rtlCol="0">
            <a:spAutoFit/>
          </a:bodyPr>
          <a:lstStyle/>
          <a:p>
            <a:r>
              <a:rPr lang="fr-CH" sz="1200" dirty="0" smtClean="0">
                <a:latin typeface="+mj-lt"/>
              </a:rPr>
              <a:t>Note:</a:t>
            </a:r>
            <a:r>
              <a:rPr lang="en-GB" sz="1200" dirty="0">
                <a:latin typeface="+mj-lt"/>
              </a:rPr>
              <a:t>With the exception of China, </a:t>
            </a:r>
            <a:r>
              <a:rPr lang="en-GB" sz="1200" dirty="0" smtClean="0">
                <a:latin typeface="+mj-lt"/>
              </a:rPr>
              <a:t>rates are defined </a:t>
            </a:r>
            <a:r>
              <a:rPr lang="en-GB" sz="1200" dirty="0">
                <a:latin typeface="+mj-lt"/>
              </a:rPr>
              <a:t>as the percentage of employees covered by collective (wage) bargaining as a proportion of all employees, adjusted for the possibility that some workers do not have the right to bargain collectively over </a:t>
            </a:r>
            <a:r>
              <a:rPr lang="en-GB" sz="1200" dirty="0" smtClean="0">
                <a:latin typeface="+mj-lt"/>
              </a:rPr>
              <a:t>wages. In </a:t>
            </a:r>
            <a:r>
              <a:rPr lang="en-GB" sz="1200" dirty="0">
                <a:latin typeface="+mj-lt"/>
              </a:rPr>
              <a:t>China, the </a:t>
            </a:r>
            <a:r>
              <a:rPr lang="en-GB" sz="1200" dirty="0" smtClean="0">
                <a:latin typeface="+mj-lt"/>
              </a:rPr>
              <a:t>rate </a:t>
            </a:r>
            <a:r>
              <a:rPr lang="en-GB" sz="1200" dirty="0">
                <a:latin typeface="+mj-lt"/>
              </a:rPr>
              <a:t>represents workers covered by collective contracts. The law mandates that the official union represent workers' interests in a process of collective consultation with employers over wages and other </a:t>
            </a:r>
            <a:r>
              <a:rPr lang="en-GB" sz="1200" dirty="0" smtClean="0">
                <a:latin typeface="+mj-lt"/>
              </a:rPr>
              <a:t>conditions </a:t>
            </a:r>
            <a:r>
              <a:rPr lang="en-GB" sz="1200" dirty="0">
                <a:latin typeface="+mj-lt"/>
              </a:rPr>
              <a:t>of work. The legal provisions for collective consultation do not provide for workers or employers to carry out protected industrial action. </a:t>
            </a:r>
            <a:r>
              <a:rPr lang="fr-CH" sz="1200" dirty="0" smtClean="0">
                <a:latin typeface="+mj-lt"/>
              </a:rPr>
              <a:t/>
            </a:r>
            <a:br>
              <a:rPr lang="fr-CH" sz="1200" dirty="0" smtClean="0">
                <a:latin typeface="+mj-lt"/>
              </a:rPr>
            </a:br>
            <a:r>
              <a:rPr lang="fr-CH" sz="1200" dirty="0" smtClean="0">
                <a:latin typeface="+mj-lt"/>
              </a:rPr>
              <a:t>Source: </a:t>
            </a:r>
            <a:r>
              <a:rPr lang="fr-CH" sz="1200" dirty="0">
                <a:latin typeface="+mj-lt"/>
              </a:rPr>
              <a:t>: ILO STAT (www.ilo.org/ilostat</a:t>
            </a:r>
            <a:r>
              <a:rPr lang="fr-CH" sz="1200" dirty="0" smtClean="0">
                <a:latin typeface="+mj-lt"/>
              </a:rPr>
              <a:t>)</a:t>
            </a:r>
            <a:endParaRPr lang="en-GB" sz="1200" dirty="0">
              <a:latin typeface="+mj-lt"/>
            </a:endParaRPr>
          </a:p>
        </p:txBody>
      </p:sp>
      <p:graphicFrame>
        <p:nvGraphicFramePr>
          <p:cNvPr id="10" name="Content Placeholder 7"/>
          <p:cNvGraphicFramePr>
            <a:graphicFrameLocks noGrp="1"/>
          </p:cNvGraphicFramePr>
          <p:nvPr>
            <p:ph idx="1"/>
            <p:extLst>
              <p:ext uri="{D42A27DB-BD31-4B8C-83A1-F6EECF244321}">
                <p14:modId xmlns:p14="http://schemas.microsoft.com/office/powerpoint/2010/main" val="3217116036"/>
              </p:ext>
            </p:extLst>
          </p:nvPr>
        </p:nvGraphicFramePr>
        <p:xfrm>
          <a:off x="1370402" y="1844824"/>
          <a:ext cx="6370744" cy="3744416"/>
        </p:xfrm>
        <a:graphic>
          <a:graphicData uri="http://schemas.openxmlformats.org/drawingml/2006/chart">
            <c:chart xmlns:c="http://schemas.openxmlformats.org/drawingml/2006/chart" xmlns:r="http://schemas.openxmlformats.org/officeDocument/2006/relationships" r:id="rId2"/>
          </a:graphicData>
        </a:graphic>
      </p:graphicFrame>
      <p:sp>
        <p:nvSpPr>
          <p:cNvPr id="11" name="TextBox 10"/>
          <p:cNvSpPr txBox="1"/>
          <p:nvPr/>
        </p:nvSpPr>
        <p:spPr>
          <a:xfrm>
            <a:off x="1842268" y="1440001"/>
            <a:ext cx="5184576" cy="369332"/>
          </a:xfrm>
          <a:prstGeom prst="rect">
            <a:avLst/>
          </a:prstGeom>
          <a:noFill/>
        </p:spPr>
        <p:txBody>
          <a:bodyPr wrap="square" rtlCol="0">
            <a:spAutoFit/>
          </a:bodyPr>
          <a:lstStyle/>
          <a:p>
            <a:r>
              <a:rPr lang="en-GB" b="1" dirty="0"/>
              <a:t>Trends in collective bargaining coverage rate</a:t>
            </a:r>
            <a:endParaRPr lang="en-GB" dirty="0"/>
          </a:p>
        </p:txBody>
      </p:sp>
    </p:spTree>
    <p:extLst>
      <p:ext uri="{BB962C8B-B14F-4D97-AF65-F5344CB8AC3E}">
        <p14:creationId xmlns:p14="http://schemas.microsoft.com/office/powerpoint/2010/main" val="37727319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08298" y="1340769"/>
            <a:ext cx="8928992" cy="5256584"/>
          </a:xfrm>
        </p:spPr>
        <p:txBody>
          <a:bodyPr>
            <a:normAutofit fontScale="92500" lnSpcReduction="20000"/>
          </a:bodyPr>
          <a:lstStyle/>
          <a:p>
            <a:pPr marL="342900" lvl="1" indent="-342900">
              <a:spcAft>
                <a:spcPts val="600"/>
              </a:spcAft>
              <a:buFont typeface="Wingdings" panose="05000000000000000000" pitchFamily="2" charset="2"/>
              <a:buChar char="§"/>
            </a:pPr>
            <a:r>
              <a:rPr lang="en-US" b="1" dirty="0" smtClean="0"/>
              <a:t>Overall, the years of high growth in the BRICS produced some important improvements in each of the labour markets </a:t>
            </a:r>
          </a:p>
          <a:p>
            <a:pPr lvl="1">
              <a:spcAft>
                <a:spcPts val="600"/>
              </a:spcAft>
              <a:buFont typeface="Wingdings" panose="05000000000000000000" pitchFamily="2" charset="2"/>
              <a:buChar char="§"/>
            </a:pPr>
            <a:r>
              <a:rPr lang="en-US" sz="2400" dirty="0" smtClean="0"/>
              <a:t>Good </a:t>
            </a:r>
            <a:r>
              <a:rPr lang="en-US" sz="2400" dirty="0"/>
              <a:t>growth in wages</a:t>
            </a:r>
          </a:p>
          <a:p>
            <a:pPr lvl="1">
              <a:spcAft>
                <a:spcPts val="600"/>
              </a:spcAft>
              <a:buFont typeface="Wingdings" panose="05000000000000000000" pitchFamily="2" charset="2"/>
              <a:buChar char="§"/>
            </a:pPr>
            <a:r>
              <a:rPr lang="en-US" sz="2400" dirty="0"/>
              <a:t>Extensions of social protection coverage</a:t>
            </a:r>
          </a:p>
          <a:p>
            <a:pPr lvl="1">
              <a:spcAft>
                <a:spcPts val="600"/>
              </a:spcAft>
              <a:buFont typeface="Wingdings" panose="05000000000000000000" pitchFamily="2" charset="2"/>
              <a:buChar char="§"/>
            </a:pPr>
            <a:r>
              <a:rPr lang="en-US" sz="2400" dirty="0"/>
              <a:t>Strengthened laws on labour </a:t>
            </a:r>
            <a:r>
              <a:rPr lang="en-US" sz="2400" dirty="0" smtClean="0"/>
              <a:t>rights</a:t>
            </a:r>
          </a:p>
          <a:p>
            <a:pPr lvl="1">
              <a:spcAft>
                <a:spcPts val="600"/>
              </a:spcAft>
              <a:buFont typeface="Wingdings" panose="05000000000000000000" pitchFamily="2" charset="2"/>
              <a:buChar char="§"/>
            </a:pPr>
            <a:r>
              <a:rPr lang="en-US" sz="2400" dirty="0" smtClean="0"/>
              <a:t>Moderate job growth</a:t>
            </a:r>
          </a:p>
          <a:p>
            <a:pPr lvl="1">
              <a:spcAft>
                <a:spcPts val="600"/>
              </a:spcAft>
              <a:buFont typeface="Wingdings" panose="05000000000000000000" pitchFamily="2" charset="2"/>
              <a:buChar char="§"/>
            </a:pPr>
            <a:endParaRPr lang="en-GB" sz="2400" dirty="0"/>
          </a:p>
          <a:p>
            <a:pPr marL="342900" lvl="1" indent="-342900">
              <a:spcAft>
                <a:spcPts val="600"/>
              </a:spcAft>
              <a:buFont typeface="Wingdings" panose="05000000000000000000" pitchFamily="2" charset="2"/>
              <a:buChar char="§"/>
            </a:pPr>
            <a:r>
              <a:rPr lang="en-US" b="1" dirty="0" smtClean="0"/>
              <a:t>Major </a:t>
            </a:r>
            <a:r>
              <a:rPr lang="en-US" b="1" dirty="0"/>
              <a:t>challenges </a:t>
            </a:r>
            <a:r>
              <a:rPr lang="en-US" b="1" dirty="0" smtClean="0"/>
              <a:t>ahead</a:t>
            </a:r>
          </a:p>
          <a:p>
            <a:pPr marL="742950" lvl="2" indent="-342900">
              <a:spcAft>
                <a:spcPts val="600"/>
              </a:spcAft>
              <a:buFont typeface="Wingdings" panose="05000000000000000000" pitchFamily="2" charset="2"/>
              <a:buChar char="§"/>
            </a:pPr>
            <a:r>
              <a:rPr lang="en-US" dirty="0" smtClean="0"/>
              <a:t>Further increase in living standards, wages, social benefits</a:t>
            </a:r>
          </a:p>
          <a:p>
            <a:pPr marL="742950" lvl="2" indent="-342900">
              <a:spcAft>
                <a:spcPts val="600"/>
              </a:spcAft>
              <a:buFont typeface="Wingdings" panose="05000000000000000000" pitchFamily="2" charset="2"/>
              <a:buChar char="§"/>
            </a:pPr>
            <a:r>
              <a:rPr lang="en-US" dirty="0" smtClean="0"/>
              <a:t>Maintaining progress under lower growth, tight fiscal conditions</a:t>
            </a:r>
          </a:p>
          <a:p>
            <a:pPr marL="742950" lvl="2" indent="-342900">
              <a:spcAft>
                <a:spcPts val="600"/>
              </a:spcAft>
              <a:buFont typeface="Wingdings" panose="05000000000000000000" pitchFamily="2" charset="2"/>
              <a:buChar char="§"/>
            </a:pPr>
            <a:r>
              <a:rPr lang="en-US" dirty="0" smtClean="0"/>
              <a:t>Effective enforcement of laws protecting workers’ rights</a:t>
            </a:r>
          </a:p>
          <a:p>
            <a:pPr marL="742950" lvl="2" indent="-342900">
              <a:spcAft>
                <a:spcPts val="600"/>
              </a:spcAft>
              <a:buFont typeface="Wingdings" panose="05000000000000000000" pitchFamily="2" charset="2"/>
              <a:buChar char="§"/>
            </a:pPr>
            <a:r>
              <a:rPr lang="en-US" dirty="0" smtClean="0"/>
              <a:t>Tackling informality and bringing all workers under rights and benefits regimes</a:t>
            </a:r>
          </a:p>
          <a:p>
            <a:pPr marL="742950" lvl="2" indent="-342900">
              <a:buFont typeface="Wingdings" panose="05000000000000000000" pitchFamily="2" charset="2"/>
              <a:buChar char="§"/>
            </a:pPr>
            <a:endParaRPr lang="en-US" dirty="0"/>
          </a:p>
          <a:p>
            <a:pPr>
              <a:buFont typeface="Wingdings" panose="05000000000000000000" pitchFamily="2" charset="2"/>
              <a:buChar char="§"/>
            </a:pPr>
            <a:endParaRPr lang="en-US" sz="2800" dirty="0" smtClean="0"/>
          </a:p>
        </p:txBody>
      </p:sp>
      <p:sp>
        <p:nvSpPr>
          <p:cNvPr id="6" name="Rectangle 5"/>
          <p:cNvSpPr/>
          <p:nvPr/>
        </p:nvSpPr>
        <p:spPr>
          <a:xfrm rot="5400000">
            <a:off x="4065806" y="-4065806"/>
            <a:ext cx="1012388" cy="914400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p:cNvSpPr txBox="1"/>
          <p:nvPr/>
        </p:nvSpPr>
        <p:spPr>
          <a:xfrm>
            <a:off x="3060626" y="272123"/>
            <a:ext cx="2912399" cy="584775"/>
          </a:xfrm>
          <a:prstGeom prst="rect">
            <a:avLst/>
          </a:prstGeom>
          <a:noFill/>
        </p:spPr>
        <p:txBody>
          <a:bodyPr wrap="square" rtlCol="0" anchor="ctr">
            <a:spAutoFit/>
          </a:bodyPr>
          <a:lstStyle/>
          <a:p>
            <a:pPr algn="ctr"/>
            <a:r>
              <a:rPr lang="en-US" sz="3200" b="1" dirty="0" smtClean="0">
                <a:solidFill>
                  <a:schemeClr val="bg1"/>
                </a:solidFill>
                <a:effectLst>
                  <a:outerShdw blurRad="38100" dist="38100" dir="2700000" algn="tl">
                    <a:srgbClr val="000000">
                      <a:alpha val="43137"/>
                    </a:srgbClr>
                  </a:outerShdw>
                </a:effectLst>
                <a:latin typeface="Palatino Linotype" panose="02040502050505030304" pitchFamily="18" charset="0"/>
              </a:rPr>
              <a:t>Summary</a:t>
            </a:r>
            <a:endParaRPr lang="en-GB" sz="3200" b="1" dirty="0">
              <a:solidFill>
                <a:schemeClr val="bg1"/>
              </a:solidFill>
              <a:effectLst>
                <a:outerShdw blurRad="38100" dist="38100" dir="2700000" algn="tl">
                  <a:srgbClr val="000000">
                    <a:alpha val="43137"/>
                  </a:srgbClr>
                </a:outerShdw>
              </a:effectLst>
              <a:latin typeface="Palatino Linotype" panose="02040502050505030304" pitchFamily="18" charset="0"/>
            </a:endParaRPr>
          </a:p>
        </p:txBody>
      </p:sp>
    </p:spTree>
    <p:extLst>
      <p:ext uri="{BB962C8B-B14F-4D97-AF65-F5344CB8AC3E}">
        <p14:creationId xmlns:p14="http://schemas.microsoft.com/office/powerpoint/2010/main" val="320974365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392716" y="476672"/>
            <a:ext cx="2654141" cy="1379983"/>
          </a:xfrm>
          <a:prstGeom prst="rect">
            <a:avLst/>
          </a:prstGeom>
        </p:spPr>
        <p:txBody>
          <a:bodyPr vert="horz" anchor="b">
            <a:normAutofit fontScale="92500" lnSpcReduction="10000"/>
            <a:scene3d>
              <a:camera prst="orthographicFront"/>
              <a:lightRig rig="soft" dir="t"/>
            </a:scene3d>
            <a:sp3d prstMaterial="softEdge">
              <a:bevelT w="25400" h="25400"/>
            </a:sp3d>
          </a:bodyPr>
          <a:lstStyle>
            <a:lvl1pPr algn="r" rtl="0" eaLnBrk="0" fontAlgn="base" hangingPunct="0">
              <a:spcBef>
                <a:spcPct val="0"/>
              </a:spcBef>
              <a:spcAft>
                <a:spcPct val="0"/>
              </a:spcAft>
              <a:defRPr sz="48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a:lstStyle>
          <a:p>
            <a:pPr algn="l" eaLnBrk="1" fontAlgn="auto" hangingPunct="1">
              <a:spcAft>
                <a:spcPts val="0"/>
              </a:spcAft>
              <a:defRPr/>
            </a:pPr>
            <a:r>
              <a:rPr lang="en-GB" dirty="0" smtClean="0">
                <a:solidFill>
                  <a:srgbClr val="1F497D"/>
                </a:solidFill>
                <a:effectLst/>
                <a:latin typeface="Palatino Linotype" panose="02040502050505030304" pitchFamily="18" charset="0"/>
              </a:rPr>
              <a:t>BRICS 2016</a:t>
            </a:r>
            <a:endParaRPr lang="en-GB" sz="2200" dirty="0" smtClean="0">
              <a:solidFill>
                <a:srgbClr val="1F497D"/>
              </a:solidFill>
              <a:effectLst/>
              <a:latin typeface="Palatino Linotype" panose="02040502050505030304" pitchFamily="18" charset="0"/>
            </a:endParaRPr>
          </a:p>
        </p:txBody>
      </p:sp>
      <p:sp>
        <p:nvSpPr>
          <p:cNvPr id="6" name="Title 1"/>
          <p:cNvSpPr txBox="1">
            <a:spLocks/>
          </p:cNvSpPr>
          <p:nvPr/>
        </p:nvSpPr>
        <p:spPr>
          <a:xfrm>
            <a:off x="2340545" y="2060848"/>
            <a:ext cx="6119123" cy="2448272"/>
          </a:xfrm>
          <a:prstGeom prst="rect">
            <a:avLst/>
          </a:prstGeom>
        </p:spPr>
        <p:txBody>
          <a:bodyPr vert="horz" anchor="b">
            <a:normAutofit/>
            <a:scene3d>
              <a:camera prst="orthographicFront"/>
              <a:lightRig rig="soft" dir="t"/>
            </a:scene3d>
            <a:sp3d prstMaterial="softEdge">
              <a:bevelT w="25400" h="25400"/>
            </a:sp3d>
          </a:bodyPr>
          <a:lstStyle>
            <a:lvl1pPr algn="r" rtl="0" eaLnBrk="0" fontAlgn="base" hangingPunct="0">
              <a:spcBef>
                <a:spcPct val="0"/>
              </a:spcBef>
              <a:spcAft>
                <a:spcPct val="0"/>
              </a:spcAft>
              <a:defRPr sz="48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a:lstStyle>
          <a:p>
            <a:pPr algn="ctr" eaLnBrk="1" fontAlgn="auto" hangingPunct="1">
              <a:spcAft>
                <a:spcPts val="0"/>
              </a:spcAft>
              <a:defRPr/>
            </a:pPr>
            <a:r>
              <a:rPr lang="en-GB" dirty="0" smtClean="0">
                <a:effectLst/>
                <a:latin typeface="Palatino Linotype" panose="02040502050505030304" pitchFamily="18" charset="0"/>
              </a:rPr>
              <a:t>Thank you</a:t>
            </a:r>
          </a:p>
          <a:p>
            <a:pPr eaLnBrk="1" fontAlgn="auto" hangingPunct="1">
              <a:spcAft>
                <a:spcPts val="0"/>
              </a:spcAft>
              <a:defRPr/>
            </a:pPr>
            <a:r>
              <a:rPr lang="en-GB" dirty="0" smtClean="0">
                <a:effectLst/>
                <a:latin typeface="Palatino Linotype" panose="02040502050505030304" pitchFamily="18" charset="0"/>
              </a:rPr>
              <a:t> </a:t>
            </a:r>
            <a:br>
              <a:rPr lang="en-GB" dirty="0" smtClean="0">
                <a:effectLst/>
                <a:latin typeface="Palatino Linotype" panose="02040502050505030304" pitchFamily="18" charset="0"/>
              </a:rPr>
            </a:br>
            <a:endParaRPr lang="en-GB" sz="2200" dirty="0" smtClean="0">
              <a:effectLst/>
              <a:latin typeface="Palatino Linotype" panose="02040502050505030304" pitchFamily="18" charset="0"/>
            </a:endParaRPr>
          </a:p>
        </p:txBody>
      </p:sp>
      <p:sp>
        <p:nvSpPr>
          <p:cNvPr id="9" name="Title 1"/>
          <p:cNvSpPr txBox="1">
            <a:spLocks/>
          </p:cNvSpPr>
          <p:nvPr/>
        </p:nvSpPr>
        <p:spPr>
          <a:xfrm>
            <a:off x="482268" y="4786313"/>
            <a:ext cx="5193862" cy="1457052"/>
          </a:xfrm>
          <a:prstGeom prst="rect">
            <a:avLst/>
          </a:prstGeom>
        </p:spPr>
        <p:txBody>
          <a:bodyPr vert="horz" anchor="b">
            <a:normAutofit fontScale="92500" lnSpcReduction="10000"/>
            <a:scene3d>
              <a:camera prst="orthographicFront"/>
              <a:lightRig rig="soft" dir="t"/>
            </a:scene3d>
            <a:sp3d prstMaterial="softEdge">
              <a:bevelT w="25400" h="25400"/>
            </a:sp3d>
          </a:bodyPr>
          <a:lstStyle>
            <a:lvl1pPr algn="r" rtl="0" eaLnBrk="0" fontAlgn="base" hangingPunct="0">
              <a:spcBef>
                <a:spcPct val="0"/>
              </a:spcBef>
              <a:spcAft>
                <a:spcPct val="0"/>
              </a:spcAft>
              <a:defRPr sz="48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a:lstStyle>
          <a:p>
            <a:pPr algn="l" eaLnBrk="1" fontAlgn="auto" hangingPunct="1">
              <a:spcAft>
                <a:spcPts val="0"/>
              </a:spcAft>
              <a:defRPr/>
            </a:pPr>
            <a:r>
              <a:rPr lang="en-GB" sz="2000" dirty="0">
                <a:solidFill>
                  <a:srgbClr val="1F497D"/>
                </a:solidFill>
                <a:effectLst/>
                <a:latin typeface="Palatino Linotype" panose="02040502050505030304" pitchFamily="18" charset="0"/>
              </a:rPr>
              <a:t>Sandra </a:t>
            </a:r>
            <a:r>
              <a:rPr lang="en-GB" sz="2000" dirty="0" err="1">
                <a:solidFill>
                  <a:srgbClr val="1F497D"/>
                </a:solidFill>
                <a:effectLst/>
                <a:latin typeface="Palatino Linotype" panose="02040502050505030304" pitchFamily="18" charset="0"/>
              </a:rPr>
              <a:t>Polaski</a:t>
            </a:r>
            <a:endParaRPr lang="en-GB" sz="2000" dirty="0">
              <a:solidFill>
                <a:srgbClr val="1F497D"/>
              </a:solidFill>
              <a:effectLst/>
              <a:latin typeface="Palatino Linotype" panose="02040502050505030304" pitchFamily="18" charset="0"/>
            </a:endParaRPr>
          </a:p>
          <a:p>
            <a:pPr algn="l" eaLnBrk="1" fontAlgn="auto" hangingPunct="1">
              <a:spcAft>
                <a:spcPts val="0"/>
              </a:spcAft>
              <a:defRPr/>
            </a:pPr>
            <a:r>
              <a:rPr lang="fr-CH" sz="2000" dirty="0">
                <a:solidFill>
                  <a:srgbClr val="1F497D"/>
                </a:solidFill>
                <a:effectLst/>
                <a:latin typeface="Palatino Linotype" panose="02040502050505030304" pitchFamily="18" charset="0"/>
              </a:rPr>
              <a:t>International Labour  </a:t>
            </a:r>
            <a:r>
              <a:rPr lang="en-GB" sz="2000" dirty="0">
                <a:solidFill>
                  <a:srgbClr val="1F497D"/>
                </a:solidFill>
                <a:effectLst/>
                <a:latin typeface="Palatino Linotype" panose="02040502050505030304" pitchFamily="18" charset="0"/>
              </a:rPr>
              <a:t>Organization</a:t>
            </a:r>
          </a:p>
          <a:p>
            <a:pPr algn="l" eaLnBrk="1" fontAlgn="auto" hangingPunct="1">
              <a:spcAft>
                <a:spcPts val="0"/>
              </a:spcAft>
              <a:defRPr/>
            </a:pPr>
            <a:r>
              <a:rPr lang="fr-CH" sz="2000" dirty="0">
                <a:solidFill>
                  <a:srgbClr val="1F497D"/>
                </a:solidFill>
                <a:effectLst/>
                <a:latin typeface="Palatino Linotype" panose="02040502050505030304" pitchFamily="18" charset="0"/>
              </a:rPr>
              <a:t>Meeting of the </a:t>
            </a:r>
            <a:r>
              <a:rPr lang="fr-CH" sz="2000" dirty="0" err="1">
                <a:solidFill>
                  <a:srgbClr val="1F497D"/>
                </a:solidFill>
                <a:effectLst/>
                <a:latin typeface="Palatino Linotype" panose="02040502050505030304" pitchFamily="18" charset="0"/>
              </a:rPr>
              <a:t>Ministers</a:t>
            </a:r>
            <a:r>
              <a:rPr lang="fr-CH" sz="2000" dirty="0">
                <a:solidFill>
                  <a:srgbClr val="1F497D"/>
                </a:solidFill>
                <a:effectLst/>
                <a:latin typeface="Palatino Linotype" panose="02040502050505030304" pitchFamily="18" charset="0"/>
              </a:rPr>
              <a:t> of Labour and </a:t>
            </a:r>
            <a:r>
              <a:rPr lang="fr-CH" sz="2000" dirty="0" err="1">
                <a:solidFill>
                  <a:srgbClr val="1F497D"/>
                </a:solidFill>
                <a:effectLst/>
                <a:latin typeface="Palatino Linotype" panose="02040502050505030304" pitchFamily="18" charset="0"/>
              </a:rPr>
              <a:t>Employment</a:t>
            </a:r>
            <a:r>
              <a:rPr lang="fr-CH" sz="2000" dirty="0">
                <a:solidFill>
                  <a:srgbClr val="1F497D"/>
                </a:solidFill>
                <a:effectLst/>
                <a:latin typeface="Palatino Linotype" panose="02040502050505030304" pitchFamily="18" charset="0"/>
              </a:rPr>
              <a:t> of BRICS countries</a:t>
            </a:r>
            <a:endParaRPr lang="en-GB" sz="2000" dirty="0">
              <a:solidFill>
                <a:srgbClr val="1F497D"/>
              </a:solidFill>
              <a:effectLst/>
              <a:latin typeface="Palatino Linotype" panose="02040502050505030304" pitchFamily="18" charset="0"/>
            </a:endParaRPr>
          </a:p>
          <a:p>
            <a:pPr algn="l" eaLnBrk="1" fontAlgn="auto" hangingPunct="1">
              <a:spcAft>
                <a:spcPts val="0"/>
              </a:spcAft>
              <a:defRPr/>
            </a:pPr>
            <a:r>
              <a:rPr lang="en-GB" sz="2000" dirty="0">
                <a:solidFill>
                  <a:srgbClr val="1F497D"/>
                </a:solidFill>
                <a:effectLst/>
                <a:latin typeface="Palatino Linotype" panose="02040502050505030304" pitchFamily="18" charset="0"/>
              </a:rPr>
              <a:t>25-26 January 2016 </a:t>
            </a:r>
          </a:p>
        </p:txBody>
      </p:sp>
      <p:pic>
        <p:nvPicPr>
          <p:cNvPr id="10" name="Image 3" descr="EFS-ILO-org-V3-Blue.tif"/>
          <p:cNvPicPr>
            <a:picLocks noChangeAspect="1"/>
          </p:cNvPicPr>
          <p:nvPr/>
        </p:nvPicPr>
        <p:blipFill>
          <a:blip r:embed="rId3">
            <a:lum bright="40000"/>
            <a:extLst>
              <a:ext uri="{28A0092B-C50C-407E-A947-70E740481C1C}">
                <a14:useLocalDpi xmlns:a14="http://schemas.microsoft.com/office/drawing/2010/main" val="0"/>
              </a:ext>
            </a:extLst>
          </a:blip>
          <a:srcRect r="64417" b="70206"/>
          <a:stretch>
            <a:fillRect/>
          </a:stretch>
        </p:blipFill>
        <p:spPr bwMode="auto">
          <a:xfrm>
            <a:off x="5677886" y="4786315"/>
            <a:ext cx="3467702" cy="2071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455215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rot="5400000">
            <a:off x="3958084" y="-3958084"/>
            <a:ext cx="1227832" cy="914400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0" y="181392"/>
            <a:ext cx="9144000" cy="1077218"/>
          </a:xfrm>
          <a:prstGeom prst="rect">
            <a:avLst/>
          </a:prstGeom>
          <a:noFill/>
        </p:spPr>
        <p:txBody>
          <a:bodyPr wrap="square" rtlCol="0" anchor="ctr">
            <a:spAutoFit/>
          </a:bodyPr>
          <a:lstStyle/>
          <a:p>
            <a:pPr algn="ctr"/>
            <a:r>
              <a:rPr lang="en-GB" sz="3200" b="1" dirty="0" smtClean="0">
                <a:solidFill>
                  <a:schemeClr val="bg1"/>
                </a:solidFill>
                <a:effectLst>
                  <a:outerShdw blurRad="38100" dist="38100" dir="2700000" algn="tl">
                    <a:srgbClr val="000000">
                      <a:alpha val="43137"/>
                    </a:srgbClr>
                  </a:outerShdw>
                </a:effectLst>
                <a:latin typeface="Palatino Linotype" panose="02040502050505030304" pitchFamily="18" charset="0"/>
              </a:rPr>
              <a:t>A1   Macroeconomic policy: Effects of fiscal consolidation on employment</a:t>
            </a:r>
            <a:endParaRPr lang="en-GB" sz="3200" b="1" dirty="0">
              <a:solidFill>
                <a:schemeClr val="bg1"/>
              </a:solidFill>
              <a:effectLst>
                <a:outerShdw blurRad="38100" dist="38100" dir="2700000" algn="tl">
                  <a:srgbClr val="000000">
                    <a:alpha val="43137"/>
                  </a:srgbClr>
                </a:outerShdw>
              </a:effectLst>
              <a:latin typeface="Palatino Linotype" panose="02040502050505030304" pitchFamily="18" charset="0"/>
            </a:endParaRPr>
          </a:p>
        </p:txBody>
      </p:sp>
      <p:sp>
        <p:nvSpPr>
          <p:cNvPr id="5" name="TextBox 4"/>
          <p:cNvSpPr txBox="1"/>
          <p:nvPr/>
        </p:nvSpPr>
        <p:spPr>
          <a:xfrm>
            <a:off x="5652914" y="1767132"/>
            <a:ext cx="3247340" cy="3611245"/>
          </a:xfrm>
          <a:prstGeom prst="rect">
            <a:avLst/>
          </a:prstGeom>
          <a:noFill/>
        </p:spPr>
        <p:txBody>
          <a:bodyPr wrap="square" rtlCol="0">
            <a:spAutoFit/>
          </a:bodyPr>
          <a:lstStyle/>
          <a:p>
            <a:pPr marL="273050" indent="-273050">
              <a:spcBef>
                <a:spcPts val="600"/>
              </a:spcBef>
              <a:spcAft>
                <a:spcPts val="1600"/>
              </a:spcAft>
              <a:buFont typeface="Wingdings" charset="2"/>
              <a:buChar char="§"/>
            </a:pPr>
            <a:r>
              <a:rPr lang="en-US" sz="2400" dirty="0" smtClean="0"/>
              <a:t>Fiscal balances of some BRICS affected by low commodity prices</a:t>
            </a:r>
          </a:p>
          <a:p>
            <a:pPr marL="273050" indent="-273050">
              <a:spcBef>
                <a:spcPts val="600"/>
              </a:spcBef>
              <a:spcAft>
                <a:spcPts val="1600"/>
              </a:spcAft>
              <a:buFont typeface="Wingdings" charset="2"/>
              <a:buChar char="§"/>
            </a:pPr>
            <a:r>
              <a:rPr lang="en-US" sz="2400" dirty="0" smtClean="0"/>
              <a:t>Excessive expenditure cuts could worsen the employment outlook</a:t>
            </a:r>
          </a:p>
          <a:p>
            <a:pPr marL="273050" indent="-273050">
              <a:spcBef>
                <a:spcPts val="600"/>
              </a:spcBef>
              <a:spcAft>
                <a:spcPts val="1600"/>
              </a:spcAft>
              <a:buFont typeface="Wingdings" charset="2"/>
              <a:buChar char="§"/>
            </a:pPr>
            <a:endParaRPr lang="en-GB" sz="2400" dirty="0" smtClean="0"/>
          </a:p>
        </p:txBody>
      </p:sp>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3460" y="2679732"/>
            <a:ext cx="5350276" cy="33326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133460" y="1745807"/>
            <a:ext cx="5350276" cy="923330"/>
          </a:xfrm>
          <a:prstGeom prst="rect">
            <a:avLst/>
          </a:prstGeom>
          <a:noFill/>
        </p:spPr>
        <p:txBody>
          <a:bodyPr wrap="square" rtlCol="0">
            <a:spAutoFit/>
          </a:bodyPr>
          <a:lstStyle/>
          <a:p>
            <a:r>
              <a:rPr lang="en-GB" b="1" dirty="0" smtClean="0"/>
              <a:t>Projected rise in unemployment levels in emerging </a:t>
            </a:r>
            <a:r>
              <a:rPr lang="en-GB" b="1" dirty="0"/>
              <a:t>economies</a:t>
            </a:r>
            <a:r>
              <a:rPr lang="en-GB" b="1" dirty="0" smtClean="0"/>
              <a:t>, </a:t>
            </a:r>
            <a:r>
              <a:rPr lang="en-GB" b="1" dirty="0"/>
              <a:t>millions of people </a:t>
            </a:r>
            <a:endParaRPr lang="en-GB" b="1" dirty="0" smtClean="0"/>
          </a:p>
          <a:p>
            <a:r>
              <a:rPr lang="en-GB" b="1" dirty="0" smtClean="0"/>
              <a:t>(baseline vs. spending cuts by commodity exporters)</a:t>
            </a:r>
            <a:endParaRPr lang="en-GB" b="1" dirty="0"/>
          </a:p>
        </p:txBody>
      </p:sp>
    </p:spTree>
    <p:extLst>
      <p:ext uri="{BB962C8B-B14F-4D97-AF65-F5344CB8AC3E}">
        <p14:creationId xmlns:p14="http://schemas.microsoft.com/office/powerpoint/2010/main" val="8375802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rot="5400000">
            <a:off x="4065405" y="-4065405"/>
            <a:ext cx="1041984" cy="9172794"/>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0" y="228605"/>
            <a:ext cx="9145588" cy="584775"/>
          </a:xfrm>
          <a:prstGeom prst="rect">
            <a:avLst/>
          </a:prstGeom>
          <a:noFill/>
        </p:spPr>
        <p:txBody>
          <a:bodyPr wrap="square" rtlCol="0" anchor="ctr">
            <a:spAutoFit/>
          </a:bodyPr>
          <a:lstStyle/>
          <a:p>
            <a:pPr algn="ctr"/>
            <a:r>
              <a:rPr lang="en-GB" sz="3200" b="1" dirty="0" smtClean="0">
                <a:solidFill>
                  <a:schemeClr val="bg1"/>
                </a:solidFill>
                <a:effectLst>
                  <a:outerShdw blurRad="38100" dist="38100" dir="2700000" algn="tl">
                    <a:srgbClr val="000000">
                      <a:alpha val="43137"/>
                    </a:srgbClr>
                  </a:outerShdw>
                </a:effectLst>
                <a:latin typeface="Palatino Linotype" panose="02040502050505030304" pitchFamily="18" charset="0"/>
              </a:rPr>
              <a:t>A2   Gaps in capital formation remain large </a:t>
            </a:r>
            <a:endParaRPr lang="en-GB" sz="3200" b="1" dirty="0">
              <a:solidFill>
                <a:schemeClr val="bg1"/>
              </a:solidFill>
              <a:effectLst>
                <a:outerShdw blurRad="38100" dist="38100" dir="2700000" algn="tl">
                  <a:srgbClr val="000000">
                    <a:alpha val="43137"/>
                  </a:srgbClr>
                </a:outerShdw>
              </a:effectLst>
              <a:latin typeface="Palatino Linotype" panose="02040502050505030304" pitchFamily="18" charset="0"/>
            </a:endParaRPr>
          </a:p>
        </p:txBody>
      </p:sp>
      <p:sp>
        <p:nvSpPr>
          <p:cNvPr id="5" name="TextBox 4"/>
          <p:cNvSpPr txBox="1"/>
          <p:nvPr/>
        </p:nvSpPr>
        <p:spPr>
          <a:xfrm>
            <a:off x="5508898" y="1906272"/>
            <a:ext cx="3600400" cy="3698448"/>
          </a:xfrm>
          <a:prstGeom prst="rect">
            <a:avLst/>
          </a:prstGeom>
          <a:noFill/>
        </p:spPr>
        <p:txBody>
          <a:bodyPr wrap="square" rtlCol="0">
            <a:spAutoFit/>
          </a:bodyPr>
          <a:lstStyle/>
          <a:p>
            <a:pPr marL="273050" indent="-273050">
              <a:spcBef>
                <a:spcPts val="600"/>
              </a:spcBef>
              <a:spcAft>
                <a:spcPts val="1600"/>
              </a:spcAft>
              <a:buFont typeface="Wingdings" charset="2"/>
              <a:buChar char="§"/>
            </a:pPr>
            <a:r>
              <a:rPr lang="en-GB" sz="2400" dirty="0" smtClean="0"/>
              <a:t>In </a:t>
            </a:r>
            <a:r>
              <a:rPr lang="en-GB" sz="2400" dirty="0"/>
              <a:t>per capita terms, </a:t>
            </a:r>
            <a:r>
              <a:rPr lang="en-GB" sz="2400" dirty="0" smtClean="0"/>
              <a:t>BRICS still </a:t>
            </a:r>
            <a:r>
              <a:rPr lang="en-GB" sz="2400" dirty="0"/>
              <a:t>have only </a:t>
            </a:r>
            <a:r>
              <a:rPr lang="en-GB" sz="2400" dirty="0" smtClean="0"/>
              <a:t>a fraction </a:t>
            </a:r>
            <a:r>
              <a:rPr lang="en-GB" sz="2400" dirty="0"/>
              <a:t>of </a:t>
            </a:r>
            <a:r>
              <a:rPr lang="en-GB" sz="2400" dirty="0" smtClean="0"/>
              <a:t>invested capital compared with high-income OECD</a:t>
            </a:r>
          </a:p>
          <a:p>
            <a:pPr marL="273050" indent="-273050">
              <a:spcBef>
                <a:spcPts val="600"/>
              </a:spcBef>
              <a:spcAft>
                <a:spcPts val="1600"/>
              </a:spcAft>
              <a:buFont typeface="Wingdings" charset="2"/>
              <a:buChar char="§"/>
            </a:pPr>
            <a:r>
              <a:rPr lang="en-GB" sz="2400" dirty="0" smtClean="0"/>
              <a:t>This partly reflects low public capital stocks and physical infrastructure deficits </a:t>
            </a:r>
          </a:p>
        </p:txBody>
      </p:sp>
      <p:sp>
        <p:nvSpPr>
          <p:cNvPr id="7" name="TextBox 6"/>
          <p:cNvSpPr txBox="1"/>
          <p:nvPr/>
        </p:nvSpPr>
        <p:spPr>
          <a:xfrm>
            <a:off x="230418" y="1603649"/>
            <a:ext cx="5651326" cy="923330"/>
          </a:xfrm>
          <a:prstGeom prst="rect">
            <a:avLst/>
          </a:prstGeom>
          <a:noFill/>
        </p:spPr>
        <p:txBody>
          <a:bodyPr wrap="square" rtlCol="0">
            <a:spAutoFit/>
          </a:bodyPr>
          <a:lstStyle/>
          <a:p>
            <a:r>
              <a:rPr lang="en-GB" b="1" dirty="0" smtClean="0"/>
              <a:t>Gross </a:t>
            </a:r>
            <a:r>
              <a:rPr lang="en-GB" b="1" dirty="0"/>
              <a:t>fixed capital formation per worker in the </a:t>
            </a:r>
            <a:endParaRPr lang="en-GB" b="1" dirty="0" smtClean="0"/>
          </a:p>
          <a:p>
            <a:r>
              <a:rPr lang="en-GB" b="1" dirty="0" smtClean="0"/>
              <a:t>non-agricultural sector </a:t>
            </a:r>
          </a:p>
          <a:p>
            <a:r>
              <a:rPr lang="en-GB" b="1" dirty="0" smtClean="0"/>
              <a:t>(000s of USD at constant prices/exchange rates)</a:t>
            </a:r>
            <a:endParaRPr lang="en-GB" b="1" dirty="0"/>
          </a:p>
        </p:txBody>
      </p:sp>
      <p:pic>
        <p:nvPicPr>
          <p:cNvPr id="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1573" y="2564904"/>
            <a:ext cx="5267325" cy="3724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526842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252314" y="1556792"/>
            <a:ext cx="8712968" cy="4680520"/>
          </a:xfrm>
        </p:spPr>
        <p:txBody>
          <a:bodyPr>
            <a:normAutofit fontScale="92500" lnSpcReduction="20000"/>
          </a:bodyPr>
          <a:lstStyle/>
          <a:p>
            <a:pPr lvl="0">
              <a:buFont typeface="Wingdings" panose="05000000000000000000" pitchFamily="2" charset="2"/>
              <a:buChar char="§"/>
            </a:pPr>
            <a:r>
              <a:rPr lang="en-GB" sz="3000" dirty="0"/>
              <a:t>Pro-employment macroeconomic policies</a:t>
            </a:r>
          </a:p>
          <a:p>
            <a:pPr lvl="1">
              <a:buFont typeface="Wingdings" panose="05000000000000000000" pitchFamily="2" charset="2"/>
              <a:buChar char="§"/>
            </a:pPr>
            <a:endParaRPr lang="en-US" sz="2400" dirty="0" smtClean="0"/>
          </a:p>
          <a:p>
            <a:pPr lvl="1">
              <a:buFont typeface="Courier New" panose="02070309020205020404" pitchFamily="49" charset="0"/>
              <a:buChar char="o"/>
            </a:pPr>
            <a:r>
              <a:rPr lang="en-US" sz="2400" dirty="0" smtClean="0"/>
              <a:t>Counter-cyclical policy to avoid increase in unemployment</a:t>
            </a:r>
          </a:p>
          <a:p>
            <a:pPr lvl="1">
              <a:buFont typeface="Courier New" panose="02070309020205020404" pitchFamily="49" charset="0"/>
              <a:buChar char="o"/>
            </a:pPr>
            <a:r>
              <a:rPr lang="en-US" sz="2400" dirty="0" smtClean="0"/>
              <a:t>Use available fiscal space to increase well-targeted investment in infrastructure, public goods</a:t>
            </a:r>
          </a:p>
          <a:p>
            <a:pPr lvl="1">
              <a:buFont typeface="Courier New" panose="02070309020205020404" pitchFamily="49" charset="0"/>
              <a:buChar char="o"/>
            </a:pPr>
            <a:r>
              <a:rPr lang="en-US" sz="2400" dirty="0" smtClean="0"/>
              <a:t>Consider providing incentives for other productive investments</a:t>
            </a:r>
          </a:p>
          <a:p>
            <a:pPr lvl="1">
              <a:buFont typeface="Wingdings" panose="05000000000000000000" pitchFamily="2" charset="2"/>
              <a:buChar char="§"/>
            </a:pPr>
            <a:endParaRPr lang="en-US" sz="2400" dirty="0" smtClean="0"/>
          </a:p>
          <a:p>
            <a:pPr lvl="0">
              <a:buFont typeface="Wingdings" panose="05000000000000000000" pitchFamily="2" charset="2"/>
              <a:buChar char="§"/>
            </a:pPr>
            <a:r>
              <a:rPr lang="en-US" sz="3000" dirty="0" smtClean="0"/>
              <a:t>Social protection schemes act as automatic stabilizers and are associated with higher productivity</a:t>
            </a:r>
          </a:p>
          <a:p>
            <a:pPr lvl="0">
              <a:buFont typeface="Wingdings" panose="05000000000000000000" pitchFamily="2" charset="2"/>
              <a:buChar char="§"/>
            </a:pPr>
            <a:endParaRPr lang="en-GB" sz="3000" dirty="0"/>
          </a:p>
          <a:p>
            <a:pPr>
              <a:buFont typeface="Wingdings" panose="05000000000000000000" pitchFamily="2" charset="2"/>
              <a:buChar char="§"/>
            </a:pPr>
            <a:r>
              <a:rPr lang="en-GB" sz="3000" dirty="0" smtClean="0"/>
              <a:t>Labour </a:t>
            </a:r>
            <a:r>
              <a:rPr lang="en-GB" sz="3000" dirty="0"/>
              <a:t>market </a:t>
            </a:r>
            <a:r>
              <a:rPr lang="en-GB" sz="3000" dirty="0" smtClean="0"/>
              <a:t>policies to augment aggregate demand and enhance productivity</a:t>
            </a:r>
            <a:endParaRPr lang="en-GB" sz="3000" dirty="0"/>
          </a:p>
          <a:p>
            <a:pPr>
              <a:buFont typeface="Wingdings" panose="05000000000000000000" pitchFamily="2" charset="2"/>
              <a:buChar char="§"/>
            </a:pPr>
            <a:endParaRPr lang="en-GB" sz="2800" dirty="0"/>
          </a:p>
        </p:txBody>
      </p:sp>
      <p:sp>
        <p:nvSpPr>
          <p:cNvPr id="6" name="Rectangle 5"/>
          <p:cNvSpPr/>
          <p:nvPr/>
        </p:nvSpPr>
        <p:spPr>
          <a:xfrm rot="5400000">
            <a:off x="3852000" y="-3852000"/>
            <a:ext cx="1440000" cy="914400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p:cNvSpPr txBox="1"/>
          <p:nvPr/>
        </p:nvSpPr>
        <p:spPr>
          <a:xfrm>
            <a:off x="108298" y="-112559"/>
            <a:ext cx="8928992" cy="1938992"/>
          </a:xfrm>
          <a:prstGeom prst="rect">
            <a:avLst/>
          </a:prstGeom>
          <a:noFill/>
        </p:spPr>
        <p:txBody>
          <a:bodyPr wrap="square" rtlCol="0" anchor="ctr">
            <a:spAutoFit/>
          </a:bodyPr>
          <a:lstStyle/>
          <a:p>
            <a:pPr algn="ctr"/>
            <a:r>
              <a:rPr lang="en-GB" sz="3000" b="1" dirty="0" smtClean="0">
                <a:solidFill>
                  <a:schemeClr val="bg1"/>
                </a:solidFill>
                <a:effectLst>
                  <a:outerShdw blurRad="38100" dist="38100" dir="2700000" algn="tl">
                    <a:srgbClr val="000000">
                      <a:alpha val="43137"/>
                    </a:srgbClr>
                  </a:outerShdw>
                </a:effectLst>
                <a:latin typeface="Palatino Linotype" panose="02040502050505030304" pitchFamily="18" charset="0"/>
              </a:rPr>
              <a:t>A3   Integration </a:t>
            </a:r>
            <a:r>
              <a:rPr lang="en-GB" sz="3000" b="1" dirty="0">
                <a:solidFill>
                  <a:schemeClr val="bg1"/>
                </a:solidFill>
                <a:effectLst>
                  <a:outerShdw blurRad="38100" dist="38100" dir="2700000" algn="tl">
                    <a:srgbClr val="000000">
                      <a:alpha val="43137"/>
                    </a:srgbClr>
                  </a:outerShdw>
                </a:effectLst>
                <a:latin typeface="Palatino Linotype" panose="02040502050505030304" pitchFamily="18" charset="0"/>
              </a:rPr>
              <a:t>of </a:t>
            </a:r>
            <a:r>
              <a:rPr lang="en-GB" sz="3000" b="1" dirty="0" smtClean="0">
                <a:solidFill>
                  <a:schemeClr val="bg1"/>
                </a:solidFill>
                <a:effectLst>
                  <a:outerShdw blurRad="38100" dist="38100" dir="2700000" algn="tl">
                    <a:srgbClr val="000000">
                      <a:alpha val="43137"/>
                    </a:srgbClr>
                  </a:outerShdw>
                </a:effectLst>
                <a:latin typeface="Palatino Linotype" panose="02040502050505030304" pitchFamily="18" charset="0"/>
              </a:rPr>
              <a:t>macroeconomic, labour and social policies to </a:t>
            </a:r>
            <a:r>
              <a:rPr lang="en-GB" sz="3000" b="1" dirty="0">
                <a:solidFill>
                  <a:schemeClr val="bg1"/>
                </a:solidFill>
                <a:effectLst>
                  <a:outerShdw blurRad="38100" dist="38100" dir="2700000" algn="tl">
                    <a:srgbClr val="000000">
                      <a:alpha val="43137"/>
                    </a:srgbClr>
                  </a:outerShdw>
                </a:effectLst>
                <a:latin typeface="Palatino Linotype" panose="02040502050505030304" pitchFamily="18" charset="0"/>
              </a:rPr>
              <a:t>promote job creation in the formal economy</a:t>
            </a:r>
          </a:p>
          <a:p>
            <a:pPr algn="ctr"/>
            <a:endParaRPr lang="en-GB" sz="3000" b="1" dirty="0">
              <a:solidFill>
                <a:schemeClr val="bg1"/>
              </a:solidFill>
              <a:effectLst>
                <a:outerShdw blurRad="38100" dist="38100" dir="2700000" algn="tl">
                  <a:srgbClr val="000000">
                    <a:alpha val="43137"/>
                  </a:srgbClr>
                </a:outerShdw>
              </a:effectLst>
              <a:latin typeface="Palatino Linotype" panose="02040502050505030304" pitchFamily="18" charset="0"/>
            </a:endParaRPr>
          </a:p>
        </p:txBody>
      </p:sp>
    </p:spTree>
    <p:extLst>
      <p:ext uri="{BB962C8B-B14F-4D97-AF65-F5344CB8AC3E}">
        <p14:creationId xmlns:p14="http://schemas.microsoft.com/office/powerpoint/2010/main" val="41309537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rot="5400000">
            <a:off x="4011216" y="-4009628"/>
            <a:ext cx="1124744" cy="914400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p:cNvSpPr txBox="1"/>
          <p:nvPr/>
        </p:nvSpPr>
        <p:spPr>
          <a:xfrm>
            <a:off x="36290" y="97621"/>
            <a:ext cx="9109298" cy="1077218"/>
          </a:xfrm>
          <a:prstGeom prst="rect">
            <a:avLst/>
          </a:prstGeom>
          <a:noFill/>
        </p:spPr>
        <p:txBody>
          <a:bodyPr wrap="square" rtlCol="0" anchor="ctr">
            <a:spAutoFit/>
          </a:bodyPr>
          <a:lstStyle/>
          <a:p>
            <a:pPr algn="ctr"/>
            <a:r>
              <a:rPr lang="fr-CH" sz="3200" b="1" dirty="0" smtClean="0">
                <a:solidFill>
                  <a:schemeClr val="bg1"/>
                </a:solidFill>
                <a:effectLst>
                  <a:outerShdw blurRad="38100" dist="38100" dir="2700000" algn="tl">
                    <a:srgbClr val="000000">
                      <a:alpha val="43137"/>
                    </a:srgbClr>
                  </a:outerShdw>
                </a:effectLst>
                <a:latin typeface="Palatino Linotype" pitchFamily="18" charset="0"/>
              </a:rPr>
              <a:t>A4   </a:t>
            </a:r>
            <a:r>
              <a:rPr lang="fr-CH" sz="3200" b="1" dirty="0" err="1" smtClean="0">
                <a:solidFill>
                  <a:schemeClr val="bg1"/>
                </a:solidFill>
                <a:effectLst>
                  <a:outerShdw blurRad="38100" dist="38100" dir="2700000" algn="tl">
                    <a:srgbClr val="000000">
                      <a:alpha val="43137"/>
                    </a:srgbClr>
                  </a:outerShdw>
                </a:effectLst>
                <a:latin typeface="Palatino Linotype" pitchFamily="18" charset="0"/>
              </a:rPr>
              <a:t>Investments</a:t>
            </a:r>
            <a:r>
              <a:rPr lang="fr-CH" sz="3200" b="1" dirty="0" smtClean="0">
                <a:solidFill>
                  <a:schemeClr val="bg1"/>
                </a:solidFill>
                <a:effectLst>
                  <a:outerShdw blurRad="38100" dist="38100" dir="2700000" algn="tl">
                    <a:srgbClr val="000000">
                      <a:alpha val="43137"/>
                    </a:srgbClr>
                  </a:outerShdw>
                </a:effectLst>
                <a:latin typeface="Palatino Linotype" pitchFamily="18" charset="0"/>
              </a:rPr>
              <a:t> </a:t>
            </a:r>
            <a:r>
              <a:rPr lang="fr-CH" sz="3200" b="1" dirty="0" smtClean="0">
                <a:solidFill>
                  <a:schemeClr val="bg1"/>
                </a:solidFill>
                <a:effectLst>
                  <a:outerShdw blurRad="38100" dist="38100" dir="2700000" algn="tl">
                    <a:srgbClr val="000000">
                      <a:alpha val="43137"/>
                    </a:srgbClr>
                  </a:outerShdw>
                </a:effectLst>
                <a:latin typeface="Palatino Linotype" pitchFamily="18" charset="0"/>
              </a:rPr>
              <a:t>in social protection </a:t>
            </a:r>
            <a:br>
              <a:rPr lang="fr-CH" sz="3200" b="1" dirty="0" smtClean="0">
                <a:solidFill>
                  <a:schemeClr val="bg1"/>
                </a:solidFill>
                <a:effectLst>
                  <a:outerShdw blurRad="38100" dist="38100" dir="2700000" algn="tl">
                    <a:srgbClr val="000000">
                      <a:alpha val="43137"/>
                    </a:srgbClr>
                  </a:outerShdw>
                </a:effectLst>
                <a:latin typeface="Palatino Linotype" pitchFamily="18" charset="0"/>
              </a:rPr>
            </a:br>
            <a:r>
              <a:rPr lang="fr-CH" sz="3200" b="1" dirty="0" smtClean="0">
                <a:solidFill>
                  <a:schemeClr val="bg1"/>
                </a:solidFill>
                <a:effectLst>
                  <a:outerShdw blurRad="38100" dist="38100" dir="2700000" algn="tl">
                    <a:srgbClr val="000000">
                      <a:alpha val="43137"/>
                    </a:srgbClr>
                  </a:outerShdw>
                </a:effectLst>
                <a:latin typeface="Palatino Linotype" pitchFamily="18" charset="0"/>
              </a:rPr>
              <a:t>are </a:t>
            </a:r>
            <a:r>
              <a:rPr lang="fr-CH" sz="3200" b="1" dirty="0" err="1" smtClean="0">
                <a:solidFill>
                  <a:schemeClr val="bg1"/>
                </a:solidFill>
                <a:effectLst>
                  <a:outerShdw blurRad="38100" dist="38100" dir="2700000" algn="tl">
                    <a:srgbClr val="000000">
                      <a:alpha val="43137"/>
                    </a:srgbClr>
                  </a:outerShdw>
                </a:effectLst>
                <a:latin typeface="Palatino Linotype" pitchFamily="18" charset="0"/>
              </a:rPr>
              <a:t>associated</a:t>
            </a:r>
            <a:r>
              <a:rPr lang="fr-CH" sz="3200" b="1" dirty="0" smtClean="0">
                <a:solidFill>
                  <a:schemeClr val="bg1"/>
                </a:solidFill>
                <a:effectLst>
                  <a:outerShdw blurRad="38100" dist="38100" dir="2700000" algn="tl">
                    <a:srgbClr val="000000">
                      <a:alpha val="43137"/>
                    </a:srgbClr>
                  </a:outerShdw>
                </a:effectLst>
                <a:latin typeface="Palatino Linotype" pitchFamily="18" charset="0"/>
              </a:rPr>
              <a:t> </a:t>
            </a:r>
            <a:r>
              <a:rPr lang="fr-CH" sz="3200" b="1" dirty="0" err="1" smtClean="0">
                <a:solidFill>
                  <a:schemeClr val="bg1"/>
                </a:solidFill>
                <a:effectLst>
                  <a:outerShdw blurRad="38100" dist="38100" dir="2700000" algn="tl">
                    <a:srgbClr val="000000">
                      <a:alpha val="43137"/>
                    </a:srgbClr>
                  </a:outerShdw>
                </a:effectLst>
                <a:latin typeface="Palatino Linotype" pitchFamily="18" charset="0"/>
              </a:rPr>
              <a:t>with</a:t>
            </a:r>
            <a:r>
              <a:rPr lang="fr-CH" sz="3200" b="1" dirty="0" smtClean="0">
                <a:solidFill>
                  <a:schemeClr val="bg1"/>
                </a:solidFill>
                <a:effectLst>
                  <a:outerShdw blurRad="38100" dist="38100" dir="2700000" algn="tl">
                    <a:srgbClr val="000000">
                      <a:alpha val="43137"/>
                    </a:srgbClr>
                  </a:outerShdw>
                </a:effectLst>
                <a:latin typeface="Palatino Linotype" pitchFamily="18" charset="0"/>
              </a:rPr>
              <a:t> </a:t>
            </a:r>
            <a:r>
              <a:rPr lang="fr-CH" sz="3200" b="1" dirty="0" err="1" smtClean="0">
                <a:solidFill>
                  <a:schemeClr val="bg1"/>
                </a:solidFill>
                <a:effectLst>
                  <a:outerShdw blurRad="38100" dist="38100" dir="2700000" algn="tl">
                    <a:srgbClr val="000000">
                      <a:alpha val="43137"/>
                    </a:srgbClr>
                  </a:outerShdw>
                </a:effectLst>
                <a:latin typeface="Palatino Linotype" pitchFamily="18" charset="0"/>
              </a:rPr>
              <a:t>higher</a:t>
            </a:r>
            <a:r>
              <a:rPr lang="fr-CH" sz="3200" b="1" dirty="0" smtClean="0">
                <a:solidFill>
                  <a:schemeClr val="bg1"/>
                </a:solidFill>
                <a:effectLst>
                  <a:outerShdw blurRad="38100" dist="38100" dir="2700000" algn="tl">
                    <a:srgbClr val="000000">
                      <a:alpha val="43137"/>
                    </a:srgbClr>
                  </a:outerShdw>
                </a:effectLst>
                <a:latin typeface="Palatino Linotype" pitchFamily="18" charset="0"/>
              </a:rPr>
              <a:t> labour </a:t>
            </a:r>
            <a:r>
              <a:rPr lang="fr-CH" sz="3200" b="1" dirty="0" err="1" smtClean="0">
                <a:solidFill>
                  <a:schemeClr val="bg1"/>
                </a:solidFill>
                <a:effectLst>
                  <a:outerShdw blurRad="38100" dist="38100" dir="2700000" algn="tl">
                    <a:srgbClr val="000000">
                      <a:alpha val="43137"/>
                    </a:srgbClr>
                  </a:outerShdw>
                </a:effectLst>
                <a:latin typeface="Palatino Linotype" pitchFamily="18" charset="0"/>
              </a:rPr>
              <a:t>productivity</a:t>
            </a:r>
            <a:endParaRPr lang="en-GB" sz="3200" dirty="0">
              <a:solidFill>
                <a:schemeClr val="bg1"/>
              </a:solidFill>
              <a:effectLst>
                <a:outerShdw blurRad="38100" dist="38100" dir="2700000" algn="tl">
                  <a:srgbClr val="000000">
                    <a:alpha val="43137"/>
                  </a:srgbClr>
                </a:outerShdw>
              </a:effectLst>
              <a:latin typeface="Palatino Linotype" panose="02040502050505030304" pitchFamily="18" charset="0"/>
            </a:endParaRPr>
          </a:p>
        </p:txBody>
      </p:sp>
      <p:sp>
        <p:nvSpPr>
          <p:cNvPr id="8" name="Rectangle 7"/>
          <p:cNvSpPr/>
          <p:nvPr/>
        </p:nvSpPr>
        <p:spPr>
          <a:xfrm>
            <a:off x="756370" y="1268761"/>
            <a:ext cx="7776864" cy="646331"/>
          </a:xfrm>
          <a:prstGeom prst="rect">
            <a:avLst/>
          </a:prstGeom>
        </p:spPr>
        <p:txBody>
          <a:bodyPr wrap="square">
            <a:spAutoFit/>
          </a:bodyPr>
          <a:lstStyle/>
          <a:p>
            <a:pPr algn="ctr"/>
            <a:r>
              <a:rPr lang="en-GB" dirty="0" smtClean="0"/>
              <a:t>Public social expenditure (% GDP) and GDP per worker (constant 1990 US$ PPP), latest year</a:t>
            </a:r>
          </a:p>
        </p:txBody>
      </p:sp>
      <p:sp>
        <p:nvSpPr>
          <p:cNvPr id="13" name="TextBox 12"/>
          <p:cNvSpPr txBox="1"/>
          <p:nvPr/>
        </p:nvSpPr>
        <p:spPr>
          <a:xfrm>
            <a:off x="612223" y="6244641"/>
            <a:ext cx="7616308" cy="600164"/>
          </a:xfrm>
          <a:prstGeom prst="rect">
            <a:avLst/>
          </a:prstGeom>
          <a:noFill/>
        </p:spPr>
        <p:txBody>
          <a:bodyPr wrap="square" rtlCol="0">
            <a:spAutoFit/>
          </a:bodyPr>
          <a:lstStyle/>
          <a:p>
            <a:r>
              <a:rPr lang="fr-CH" sz="1100" dirty="0"/>
              <a:t>Note: </a:t>
            </a:r>
            <a:r>
              <a:rPr lang="fr-CH" sz="1100" dirty="0" smtClean="0"/>
              <a:t> </a:t>
            </a:r>
            <a:r>
              <a:rPr lang="fr-CH" sz="1100" dirty="0" err="1" smtClean="0"/>
              <a:t>Latest</a:t>
            </a:r>
            <a:r>
              <a:rPr lang="fr-CH" sz="1100" dirty="0" smtClean="0"/>
              <a:t> data </a:t>
            </a:r>
            <a:r>
              <a:rPr lang="fr-CH" sz="1100" dirty="0" err="1" smtClean="0"/>
              <a:t>available</a:t>
            </a:r>
            <a:r>
              <a:rPr lang="fr-CH" sz="1100" dirty="0" smtClean="0"/>
              <a:t> (2010-2013)</a:t>
            </a:r>
            <a:br>
              <a:rPr lang="fr-CH" sz="1100" dirty="0" smtClean="0"/>
            </a:br>
            <a:r>
              <a:rPr lang="fr-CH" sz="1100" dirty="0" smtClean="0"/>
              <a:t>Source: Social protection </a:t>
            </a:r>
            <a:r>
              <a:rPr lang="fr-CH" sz="1100" dirty="0" err="1" smtClean="0"/>
              <a:t>expenditure</a:t>
            </a:r>
            <a:r>
              <a:rPr lang="fr-CH" sz="1100" dirty="0" smtClean="0"/>
              <a:t>: ILO World Social Protection Report 2014/15, </a:t>
            </a:r>
            <a:r>
              <a:rPr lang="fr-CH" sz="1100" dirty="0" err="1" smtClean="0"/>
              <a:t>updated</a:t>
            </a:r>
            <a:r>
              <a:rPr lang="fr-CH" sz="1100" dirty="0" smtClean="0"/>
              <a:t> </a:t>
            </a:r>
            <a:r>
              <a:rPr lang="fr-CH" sz="1100" dirty="0" err="1" smtClean="0"/>
              <a:t>based</a:t>
            </a:r>
            <a:r>
              <a:rPr lang="fr-CH" sz="1100" dirty="0" smtClean="0"/>
              <a:t> on national information; labour </a:t>
            </a:r>
            <a:r>
              <a:rPr lang="fr-CH" sz="1100" dirty="0" err="1" smtClean="0"/>
              <a:t>productivity</a:t>
            </a:r>
            <a:r>
              <a:rPr lang="fr-CH" sz="1100" dirty="0" smtClean="0"/>
              <a:t>: ILO KILM </a:t>
            </a:r>
            <a:r>
              <a:rPr lang="fr-CH" sz="1100" dirty="0" err="1" smtClean="0"/>
              <a:t>based</a:t>
            </a:r>
            <a:r>
              <a:rPr lang="fr-CH" sz="1100" dirty="0" smtClean="0"/>
              <a:t> on </a:t>
            </a:r>
            <a:r>
              <a:rPr lang="fr-CH" sz="1100" dirty="0" err="1" smtClean="0"/>
              <a:t>Conference</a:t>
            </a:r>
            <a:r>
              <a:rPr lang="fr-CH" sz="1100" dirty="0" smtClean="0"/>
              <a:t> </a:t>
            </a:r>
            <a:r>
              <a:rPr lang="fr-CH" sz="1100" dirty="0" err="1" smtClean="0"/>
              <a:t>Board</a:t>
            </a:r>
            <a:r>
              <a:rPr lang="fr-CH" sz="1100" dirty="0" smtClean="0"/>
              <a:t> </a:t>
            </a:r>
            <a:r>
              <a:rPr lang="fr-CH" sz="1100" dirty="0" err="1" smtClean="0"/>
              <a:t>estimates</a:t>
            </a:r>
            <a:r>
              <a:rPr lang="fr-CH" sz="1100" dirty="0" smtClean="0"/>
              <a:t>.</a:t>
            </a:r>
            <a:endParaRPr lang="en-GB" sz="1100"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6306" y="2072543"/>
            <a:ext cx="7306646" cy="41720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288619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rot="5400000">
            <a:off x="4011216" y="-4009628"/>
            <a:ext cx="1124744" cy="914400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p:cNvSpPr txBox="1"/>
          <p:nvPr/>
        </p:nvSpPr>
        <p:spPr>
          <a:xfrm>
            <a:off x="36290" y="14793"/>
            <a:ext cx="8983910" cy="1446550"/>
          </a:xfrm>
          <a:prstGeom prst="rect">
            <a:avLst/>
          </a:prstGeom>
          <a:noFill/>
        </p:spPr>
        <p:txBody>
          <a:bodyPr wrap="square" rtlCol="0" anchor="ctr">
            <a:spAutoFit/>
          </a:bodyPr>
          <a:lstStyle/>
          <a:p>
            <a:pPr algn="ctr"/>
            <a:r>
              <a:rPr lang="en-GB" sz="2800" b="1" dirty="0">
                <a:solidFill>
                  <a:schemeClr val="bg1"/>
                </a:solidFill>
                <a:effectLst>
                  <a:outerShdw blurRad="38100" dist="38100" dir="2700000" algn="tl">
                    <a:srgbClr val="000000">
                      <a:alpha val="43137"/>
                    </a:srgbClr>
                  </a:outerShdw>
                </a:effectLst>
                <a:latin typeface="Palatino Linotype" panose="02040502050505030304" pitchFamily="18" charset="0"/>
              </a:rPr>
              <a:t>A5   Higher levels of employment </a:t>
            </a:r>
            <a:r>
              <a:rPr lang="en-GB" sz="2800" b="1" dirty="0" smtClean="0">
                <a:solidFill>
                  <a:schemeClr val="bg1"/>
                </a:solidFill>
                <a:effectLst>
                  <a:outerShdw blurRad="38100" dist="38100" dir="2700000" algn="tl">
                    <a:srgbClr val="000000">
                      <a:alpha val="43137"/>
                    </a:srgbClr>
                  </a:outerShdw>
                </a:effectLst>
                <a:latin typeface="Palatino Linotype" panose="02040502050505030304" pitchFamily="18" charset="0"/>
              </a:rPr>
              <a:t>offering </a:t>
            </a:r>
            <a:r>
              <a:rPr lang="en-GB" sz="2800" b="1" dirty="0">
                <a:solidFill>
                  <a:schemeClr val="bg1"/>
                </a:solidFill>
                <a:effectLst>
                  <a:outerShdw blurRad="38100" dist="38100" dir="2700000" algn="tl">
                    <a:srgbClr val="000000">
                      <a:alpha val="43137"/>
                    </a:srgbClr>
                  </a:outerShdw>
                </a:effectLst>
                <a:latin typeface="Palatino Linotype" panose="02040502050505030304" pitchFamily="18" charset="0"/>
              </a:rPr>
              <a:t>social protection associated with higher labour productivity</a:t>
            </a:r>
          </a:p>
          <a:p>
            <a:pPr algn="ctr"/>
            <a:endParaRPr lang="en-GB" sz="3200" b="1" dirty="0">
              <a:solidFill>
                <a:schemeClr val="bg1"/>
              </a:solidFill>
              <a:effectLst>
                <a:outerShdw blurRad="38100" dist="38100" dir="2700000" algn="tl">
                  <a:srgbClr val="000000">
                    <a:alpha val="43137"/>
                  </a:srgbClr>
                </a:outerShdw>
              </a:effectLst>
              <a:latin typeface="Palatino Linotype" panose="02040502050505030304" pitchFamily="18" charset="0"/>
            </a:endParaRPr>
          </a:p>
        </p:txBody>
      </p:sp>
      <p:sp>
        <p:nvSpPr>
          <p:cNvPr id="9" name="TextBox 8"/>
          <p:cNvSpPr txBox="1"/>
          <p:nvPr/>
        </p:nvSpPr>
        <p:spPr>
          <a:xfrm>
            <a:off x="611666" y="6247083"/>
            <a:ext cx="7616308" cy="600164"/>
          </a:xfrm>
          <a:prstGeom prst="rect">
            <a:avLst/>
          </a:prstGeom>
          <a:noFill/>
        </p:spPr>
        <p:txBody>
          <a:bodyPr wrap="square" rtlCol="0">
            <a:spAutoFit/>
          </a:bodyPr>
          <a:lstStyle/>
          <a:p>
            <a:r>
              <a:rPr lang="fr-CH" sz="1100" dirty="0"/>
              <a:t>Note: </a:t>
            </a:r>
            <a:r>
              <a:rPr lang="fr-CH" sz="1100" dirty="0" smtClean="0"/>
              <a:t> </a:t>
            </a:r>
            <a:r>
              <a:rPr lang="fr-CH" sz="1100" dirty="0" err="1" smtClean="0"/>
              <a:t>Latest</a:t>
            </a:r>
            <a:r>
              <a:rPr lang="fr-CH" sz="1100" dirty="0" smtClean="0"/>
              <a:t> data </a:t>
            </a:r>
            <a:r>
              <a:rPr lang="fr-CH" sz="1100" dirty="0" err="1" smtClean="0"/>
              <a:t>available</a:t>
            </a:r>
            <a:r>
              <a:rPr lang="fr-CH" sz="1100" dirty="0" smtClean="0"/>
              <a:t> (2008-2014)</a:t>
            </a:r>
            <a:br>
              <a:rPr lang="fr-CH" sz="1100" dirty="0" smtClean="0"/>
            </a:br>
            <a:r>
              <a:rPr lang="fr-CH" sz="1100" dirty="0" smtClean="0"/>
              <a:t>Source: Social protection </a:t>
            </a:r>
            <a:r>
              <a:rPr lang="fr-CH" sz="1100" dirty="0" err="1" smtClean="0"/>
              <a:t>coverage</a:t>
            </a:r>
            <a:r>
              <a:rPr lang="fr-CH" sz="1100" dirty="0" smtClean="0"/>
              <a:t>: ILO World Social Protection Report 2014/15, </a:t>
            </a:r>
            <a:r>
              <a:rPr lang="fr-CH" sz="1100" dirty="0" err="1" smtClean="0"/>
              <a:t>updated</a:t>
            </a:r>
            <a:r>
              <a:rPr lang="fr-CH" sz="1100" dirty="0" smtClean="0"/>
              <a:t> </a:t>
            </a:r>
            <a:r>
              <a:rPr lang="fr-CH" sz="1100" dirty="0" err="1" smtClean="0"/>
              <a:t>based</a:t>
            </a:r>
            <a:r>
              <a:rPr lang="fr-CH" sz="1100" dirty="0" smtClean="0"/>
              <a:t> on national information; labour </a:t>
            </a:r>
            <a:r>
              <a:rPr lang="fr-CH" sz="1100" dirty="0" err="1" smtClean="0"/>
              <a:t>productivity</a:t>
            </a:r>
            <a:r>
              <a:rPr lang="fr-CH" sz="1100" dirty="0" smtClean="0"/>
              <a:t>: ILO KILM </a:t>
            </a:r>
            <a:r>
              <a:rPr lang="fr-CH" sz="1100" dirty="0" err="1" smtClean="0"/>
              <a:t>based</a:t>
            </a:r>
            <a:r>
              <a:rPr lang="fr-CH" sz="1100" dirty="0" smtClean="0"/>
              <a:t> on </a:t>
            </a:r>
            <a:r>
              <a:rPr lang="fr-CH" sz="1100" dirty="0" err="1" smtClean="0"/>
              <a:t>Conference</a:t>
            </a:r>
            <a:r>
              <a:rPr lang="fr-CH" sz="1100" dirty="0" smtClean="0"/>
              <a:t> </a:t>
            </a:r>
            <a:r>
              <a:rPr lang="fr-CH" sz="1100" dirty="0" err="1" smtClean="0"/>
              <a:t>Board</a:t>
            </a:r>
            <a:r>
              <a:rPr lang="fr-CH" sz="1100" dirty="0" smtClean="0"/>
              <a:t> </a:t>
            </a:r>
            <a:r>
              <a:rPr lang="fr-CH" sz="1100" dirty="0" err="1" smtClean="0"/>
              <a:t>estimates</a:t>
            </a:r>
            <a:r>
              <a:rPr lang="fr-CH" sz="1100" dirty="0" smtClean="0"/>
              <a:t>.</a:t>
            </a:r>
            <a:endParaRPr lang="en-GB" sz="1100" dirty="0"/>
          </a:p>
        </p:txBody>
      </p:sp>
      <p:sp>
        <p:nvSpPr>
          <p:cNvPr id="8" name="Rectangle 7"/>
          <p:cNvSpPr/>
          <p:nvPr/>
        </p:nvSpPr>
        <p:spPr>
          <a:xfrm>
            <a:off x="161678" y="1412776"/>
            <a:ext cx="8858522" cy="646331"/>
          </a:xfrm>
          <a:prstGeom prst="rect">
            <a:avLst/>
          </a:prstGeom>
        </p:spPr>
        <p:txBody>
          <a:bodyPr wrap="square">
            <a:spAutoFit/>
          </a:bodyPr>
          <a:lstStyle/>
          <a:p>
            <a:pPr algn="ctr"/>
            <a:r>
              <a:rPr lang="en-GB" dirty="0" smtClean="0"/>
              <a:t>Share of the labour force contributing to an old age pension scheme </a:t>
            </a:r>
            <a:r>
              <a:rPr lang="en-GB" dirty="0"/>
              <a:t>(%) and </a:t>
            </a:r>
            <a:r>
              <a:rPr lang="en-GB" dirty="0" smtClean="0"/>
              <a:t/>
            </a:r>
            <a:br>
              <a:rPr lang="en-GB" dirty="0" smtClean="0"/>
            </a:br>
            <a:r>
              <a:rPr lang="en-GB" dirty="0" smtClean="0"/>
              <a:t>GDP </a:t>
            </a:r>
            <a:r>
              <a:rPr lang="en-GB" dirty="0"/>
              <a:t>per worker (constant 1990 US$ PPP), </a:t>
            </a:r>
            <a:r>
              <a:rPr lang="en-GB" dirty="0" smtClean="0"/>
              <a:t>latest year </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4997" y="2059106"/>
            <a:ext cx="7300130" cy="41683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659754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rot="5400000">
            <a:off x="3901616" y="-3901616"/>
            <a:ext cx="1340767" cy="914400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p:cNvSpPr txBox="1"/>
          <p:nvPr/>
        </p:nvSpPr>
        <p:spPr>
          <a:xfrm>
            <a:off x="-27176" y="225163"/>
            <a:ext cx="9208481" cy="1046440"/>
          </a:xfrm>
          <a:prstGeom prst="rect">
            <a:avLst/>
          </a:prstGeom>
          <a:noFill/>
        </p:spPr>
        <p:txBody>
          <a:bodyPr wrap="square" rtlCol="0" anchor="ctr">
            <a:spAutoFit/>
          </a:bodyPr>
          <a:lstStyle/>
          <a:p>
            <a:pPr algn="ctr"/>
            <a:r>
              <a:rPr lang="en-GB" sz="3000" b="1" dirty="0" smtClean="0">
                <a:solidFill>
                  <a:schemeClr val="bg1">
                    <a:lumMod val="95000"/>
                  </a:schemeClr>
                </a:solidFill>
                <a:effectLst>
                  <a:outerShdw blurRad="38100" dist="38100" dir="2700000" algn="tl">
                    <a:srgbClr val="000000">
                      <a:alpha val="43137"/>
                    </a:srgbClr>
                  </a:outerShdw>
                </a:effectLst>
                <a:latin typeface="Palatino Linotype" panose="02040502050505030304" pitchFamily="18" charset="0"/>
              </a:rPr>
              <a:t>A6  Economic</a:t>
            </a:r>
            <a:r>
              <a:rPr lang="en-GB" sz="3100" b="1" dirty="0" smtClean="0">
                <a:solidFill>
                  <a:schemeClr val="bg1">
                    <a:lumMod val="95000"/>
                  </a:schemeClr>
                </a:solidFill>
                <a:effectLst>
                  <a:outerShdw blurRad="38100" dist="38100" dir="2700000" algn="tl">
                    <a:srgbClr val="000000">
                      <a:alpha val="43137"/>
                    </a:srgbClr>
                  </a:outerShdw>
                </a:effectLst>
                <a:latin typeface="Palatino Linotype" panose="02040502050505030304" pitchFamily="18" charset="0"/>
              </a:rPr>
              <a:t> </a:t>
            </a:r>
            <a:r>
              <a:rPr lang="en-GB" sz="3100" b="1" dirty="0" smtClean="0">
                <a:solidFill>
                  <a:schemeClr val="bg1">
                    <a:lumMod val="95000"/>
                  </a:schemeClr>
                </a:solidFill>
                <a:effectLst>
                  <a:outerShdw blurRad="38100" dist="38100" dir="2700000" algn="tl">
                    <a:srgbClr val="000000">
                      <a:alpha val="43137"/>
                    </a:srgbClr>
                  </a:outerShdw>
                </a:effectLst>
                <a:latin typeface="Palatino Linotype" panose="02040502050505030304" pitchFamily="18" charset="0"/>
              </a:rPr>
              <a:t>growth in the BRICS has translated into higher </a:t>
            </a:r>
            <a:r>
              <a:rPr lang="en-GB" sz="3100" b="1" dirty="0" smtClean="0">
                <a:solidFill>
                  <a:schemeClr val="bg1">
                    <a:lumMod val="95000"/>
                  </a:schemeClr>
                </a:solidFill>
                <a:effectLst>
                  <a:outerShdw blurRad="38100" dist="38100" dir="2700000" algn="tl">
                    <a:srgbClr val="000000">
                      <a:alpha val="43137"/>
                    </a:srgbClr>
                  </a:outerShdw>
                </a:effectLst>
                <a:latin typeface="Palatino Linotype" panose="02040502050505030304" pitchFamily="18" charset="0"/>
              </a:rPr>
              <a:t>wages and stronger aggregate </a:t>
            </a:r>
            <a:r>
              <a:rPr lang="en-GB" sz="3100" b="1" dirty="0" smtClean="0">
                <a:solidFill>
                  <a:schemeClr val="bg1">
                    <a:lumMod val="95000"/>
                  </a:schemeClr>
                </a:solidFill>
                <a:effectLst>
                  <a:outerShdw blurRad="38100" dist="38100" dir="2700000" algn="tl">
                    <a:srgbClr val="000000">
                      <a:alpha val="43137"/>
                    </a:srgbClr>
                  </a:outerShdw>
                </a:effectLst>
                <a:latin typeface="Palatino Linotype" panose="02040502050505030304" pitchFamily="18" charset="0"/>
              </a:rPr>
              <a:t>demand</a:t>
            </a:r>
            <a:endParaRPr lang="en-GB" sz="3100" b="1" dirty="0">
              <a:solidFill>
                <a:schemeClr val="bg1">
                  <a:lumMod val="95000"/>
                </a:schemeClr>
              </a:solidFill>
              <a:effectLst>
                <a:outerShdw blurRad="38100" dist="38100" dir="2700000" algn="tl">
                  <a:srgbClr val="000000">
                    <a:alpha val="43137"/>
                  </a:srgbClr>
                </a:outerShdw>
              </a:effectLst>
              <a:latin typeface="Palatino Linotype" panose="02040502050505030304" pitchFamily="18" charset="0"/>
            </a:endParaRPr>
          </a:p>
        </p:txBody>
      </p:sp>
      <p:sp>
        <p:nvSpPr>
          <p:cNvPr id="8" name="TextBox 7"/>
          <p:cNvSpPr txBox="1"/>
          <p:nvPr/>
        </p:nvSpPr>
        <p:spPr>
          <a:xfrm>
            <a:off x="1764482" y="1368137"/>
            <a:ext cx="5328592" cy="369332"/>
          </a:xfrm>
          <a:prstGeom prst="rect">
            <a:avLst/>
          </a:prstGeom>
          <a:noFill/>
        </p:spPr>
        <p:txBody>
          <a:bodyPr wrap="square" rtlCol="0">
            <a:spAutoFit/>
          </a:bodyPr>
          <a:lstStyle/>
          <a:p>
            <a:r>
              <a:rPr lang="en-GB" b="1" dirty="0"/>
              <a:t>Real average wage index, 2007/08 - 2014</a:t>
            </a:r>
            <a:endParaRPr lang="en-GB" dirty="0"/>
          </a:p>
        </p:txBody>
      </p:sp>
      <p:graphicFrame>
        <p:nvGraphicFramePr>
          <p:cNvPr id="10" name="Content Placeholder 7"/>
          <p:cNvGraphicFramePr>
            <a:graphicFrameLocks noGrp="1"/>
          </p:cNvGraphicFramePr>
          <p:nvPr>
            <p:ph idx="1"/>
            <p:extLst>
              <p:ext uri="{D42A27DB-BD31-4B8C-83A1-F6EECF244321}">
                <p14:modId xmlns:p14="http://schemas.microsoft.com/office/powerpoint/2010/main" val="2169265948"/>
              </p:ext>
            </p:extLst>
          </p:nvPr>
        </p:nvGraphicFramePr>
        <p:xfrm>
          <a:off x="972395" y="1737470"/>
          <a:ext cx="6408712" cy="3969106"/>
        </p:xfrm>
        <a:graphic>
          <a:graphicData uri="http://schemas.openxmlformats.org/drawingml/2006/chart">
            <c:chart xmlns:c="http://schemas.openxmlformats.org/drawingml/2006/chart" xmlns:r="http://schemas.openxmlformats.org/officeDocument/2006/relationships" r:id="rId2"/>
          </a:graphicData>
        </a:graphic>
      </p:graphicFrame>
      <p:sp>
        <p:nvSpPr>
          <p:cNvPr id="11" name="TextBox 10"/>
          <p:cNvSpPr txBox="1"/>
          <p:nvPr/>
        </p:nvSpPr>
        <p:spPr>
          <a:xfrm>
            <a:off x="324322" y="5640021"/>
            <a:ext cx="7056784" cy="1107996"/>
          </a:xfrm>
          <a:prstGeom prst="rect">
            <a:avLst/>
          </a:prstGeom>
          <a:noFill/>
        </p:spPr>
        <p:txBody>
          <a:bodyPr wrap="square" rtlCol="0">
            <a:spAutoFit/>
          </a:bodyPr>
          <a:lstStyle/>
          <a:p>
            <a:r>
              <a:rPr lang="fr-CH" sz="1100" dirty="0" smtClean="0"/>
              <a:t>Note:</a:t>
            </a:r>
            <a:r>
              <a:rPr lang="en-GB" sz="1100" dirty="0"/>
              <a:t>Data for India are only available once every two years.  For this reason, data points appear every other year with the exception of 2007 and 2008.  Real wage growth between 2007 and 2008 (17%) actually refers to the real wage growth between 2005-06 and 2007-08.  </a:t>
            </a:r>
          </a:p>
          <a:p>
            <a:r>
              <a:rPr lang="en-GB" sz="1100" dirty="0"/>
              <a:t>**Due to a break in the series, the 2014 estimate in South Africa refers to year-on-year growth for the last three quarters of 2013 to 2014.		</a:t>
            </a:r>
          </a:p>
          <a:p>
            <a:r>
              <a:rPr lang="fr-CH" sz="1100" dirty="0" smtClean="0"/>
              <a:t>Source:</a:t>
            </a:r>
            <a:r>
              <a:rPr lang="en-GB" sz="1100" dirty="0" smtClean="0"/>
              <a:t>ILO Global Wage Database (www.ilo.org/ilostat)</a:t>
            </a:r>
          </a:p>
        </p:txBody>
      </p:sp>
    </p:spTree>
    <p:extLst>
      <p:ext uri="{BB962C8B-B14F-4D97-AF65-F5344CB8AC3E}">
        <p14:creationId xmlns:p14="http://schemas.microsoft.com/office/powerpoint/2010/main" val="4309920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rot="5400000">
            <a:off x="3852000" y="-3852000"/>
            <a:ext cx="1440000" cy="914400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p:cNvSpPr txBox="1"/>
          <p:nvPr/>
        </p:nvSpPr>
        <p:spPr>
          <a:xfrm>
            <a:off x="0" y="212168"/>
            <a:ext cx="9145588" cy="1015663"/>
          </a:xfrm>
          <a:prstGeom prst="rect">
            <a:avLst/>
          </a:prstGeom>
          <a:noFill/>
        </p:spPr>
        <p:txBody>
          <a:bodyPr wrap="square" rtlCol="0" anchor="ctr">
            <a:spAutoFit/>
          </a:bodyPr>
          <a:lstStyle/>
          <a:p>
            <a:pPr algn="ctr"/>
            <a:r>
              <a:rPr lang="en-GB" sz="3000" b="1" dirty="0" smtClean="0">
                <a:solidFill>
                  <a:schemeClr val="bg1">
                    <a:lumMod val="95000"/>
                  </a:schemeClr>
                </a:solidFill>
                <a:effectLst>
                  <a:outerShdw blurRad="38100" dist="38100" dir="2700000" algn="tl">
                    <a:srgbClr val="000000">
                      <a:alpha val="43137"/>
                    </a:srgbClr>
                  </a:outerShdw>
                </a:effectLst>
                <a:latin typeface="Palatino Linotype" panose="02040502050505030304" pitchFamily="18" charset="0"/>
              </a:rPr>
              <a:t>A7  One </a:t>
            </a:r>
            <a:r>
              <a:rPr lang="en-GB" sz="3000" b="1" dirty="0" smtClean="0">
                <a:solidFill>
                  <a:schemeClr val="bg1">
                    <a:lumMod val="95000"/>
                  </a:schemeClr>
                </a:solidFill>
                <a:effectLst>
                  <a:outerShdw blurRad="38100" dist="38100" dir="2700000" algn="tl">
                    <a:srgbClr val="000000">
                      <a:alpha val="43137"/>
                    </a:srgbClr>
                  </a:outerShdw>
                </a:effectLst>
                <a:latin typeface="Palatino Linotype" panose="02040502050505030304" pitchFamily="18" charset="0"/>
              </a:rPr>
              <a:t>effective policy </a:t>
            </a:r>
            <a:r>
              <a:rPr lang="en-GB" sz="3000" b="1" dirty="0">
                <a:solidFill>
                  <a:schemeClr val="bg1">
                    <a:lumMod val="95000"/>
                  </a:schemeClr>
                </a:solidFill>
                <a:effectLst>
                  <a:outerShdw blurRad="38100" dist="38100" dir="2700000" algn="tl">
                    <a:srgbClr val="000000">
                      <a:alpha val="43137"/>
                    </a:srgbClr>
                  </a:outerShdw>
                </a:effectLst>
                <a:latin typeface="Palatino Linotype" panose="02040502050505030304" pitchFamily="18" charset="0"/>
              </a:rPr>
              <a:t>tool to reduce </a:t>
            </a:r>
            <a:r>
              <a:rPr lang="en-GB" sz="3000" b="1" dirty="0" smtClean="0">
                <a:solidFill>
                  <a:schemeClr val="bg1">
                    <a:lumMod val="95000"/>
                  </a:schemeClr>
                </a:solidFill>
                <a:effectLst>
                  <a:outerShdw blurRad="38100" dist="38100" dir="2700000" algn="tl">
                    <a:srgbClr val="000000">
                      <a:alpha val="43137"/>
                    </a:srgbClr>
                  </a:outerShdw>
                </a:effectLst>
                <a:latin typeface="Palatino Linotype" panose="02040502050505030304" pitchFamily="18" charset="0"/>
              </a:rPr>
              <a:t>inequality has </a:t>
            </a:r>
            <a:r>
              <a:rPr lang="en-GB" sz="3000" b="1" dirty="0">
                <a:solidFill>
                  <a:schemeClr val="bg1">
                    <a:lumMod val="95000"/>
                  </a:schemeClr>
                </a:solidFill>
                <a:effectLst>
                  <a:outerShdw blurRad="38100" dist="38100" dir="2700000" algn="tl">
                    <a:srgbClr val="000000">
                      <a:alpha val="43137"/>
                    </a:srgbClr>
                  </a:outerShdw>
                </a:effectLst>
                <a:latin typeface="Palatino Linotype" panose="02040502050505030304" pitchFamily="18" charset="0"/>
              </a:rPr>
              <a:t>been the minimum </a:t>
            </a:r>
            <a:r>
              <a:rPr lang="en-GB" sz="3000" b="1" dirty="0" smtClean="0">
                <a:solidFill>
                  <a:schemeClr val="bg1">
                    <a:lumMod val="95000"/>
                  </a:schemeClr>
                </a:solidFill>
                <a:effectLst>
                  <a:outerShdw blurRad="38100" dist="38100" dir="2700000" algn="tl">
                    <a:srgbClr val="000000">
                      <a:alpha val="43137"/>
                    </a:srgbClr>
                  </a:outerShdw>
                </a:effectLst>
                <a:latin typeface="Palatino Linotype" panose="02040502050505030304" pitchFamily="18" charset="0"/>
              </a:rPr>
              <a:t>wage</a:t>
            </a:r>
            <a:endParaRPr lang="en-GB" sz="3000" b="1" dirty="0">
              <a:solidFill>
                <a:schemeClr val="bg1">
                  <a:lumMod val="95000"/>
                </a:schemeClr>
              </a:solidFill>
              <a:effectLst>
                <a:outerShdw blurRad="38100" dist="38100" dir="2700000" algn="tl">
                  <a:srgbClr val="000000">
                    <a:alpha val="43137"/>
                  </a:srgbClr>
                </a:outerShdw>
              </a:effectLst>
              <a:latin typeface="Palatino Linotype" panose="02040502050505030304" pitchFamily="18" charset="0"/>
            </a:endParaRPr>
          </a:p>
        </p:txBody>
      </p:sp>
      <p:graphicFrame>
        <p:nvGraphicFramePr>
          <p:cNvPr id="8" name="Content Placeholder 7"/>
          <p:cNvGraphicFramePr>
            <a:graphicFrameLocks/>
          </p:cNvGraphicFramePr>
          <p:nvPr>
            <p:extLst>
              <p:ext uri="{D42A27DB-BD31-4B8C-83A1-F6EECF244321}">
                <p14:modId xmlns:p14="http://schemas.microsoft.com/office/powerpoint/2010/main" val="1457600958"/>
              </p:ext>
            </p:extLst>
          </p:nvPr>
        </p:nvGraphicFramePr>
        <p:xfrm>
          <a:off x="900386" y="1916832"/>
          <a:ext cx="6768752" cy="3744416"/>
        </p:xfrm>
        <a:graphic>
          <a:graphicData uri="http://schemas.openxmlformats.org/drawingml/2006/chart">
            <c:chart xmlns:c="http://schemas.openxmlformats.org/drawingml/2006/chart" xmlns:r="http://schemas.openxmlformats.org/officeDocument/2006/relationships" r:id="rId2"/>
          </a:graphicData>
        </a:graphic>
      </p:graphicFrame>
      <p:sp>
        <p:nvSpPr>
          <p:cNvPr id="10" name="TextBox 9"/>
          <p:cNvSpPr txBox="1"/>
          <p:nvPr/>
        </p:nvSpPr>
        <p:spPr>
          <a:xfrm>
            <a:off x="0" y="5822539"/>
            <a:ext cx="8605242" cy="1015663"/>
          </a:xfrm>
          <a:prstGeom prst="rect">
            <a:avLst/>
          </a:prstGeom>
          <a:noFill/>
        </p:spPr>
        <p:txBody>
          <a:bodyPr wrap="square" rtlCol="0">
            <a:spAutoFit/>
          </a:bodyPr>
          <a:lstStyle/>
          <a:p>
            <a:r>
              <a:rPr lang="fr-CH" sz="1200" dirty="0" smtClean="0"/>
              <a:t>Notes:</a:t>
            </a:r>
            <a:r>
              <a:rPr lang="en-GB" sz="1200" dirty="0" smtClean="0"/>
              <a:t> </a:t>
            </a:r>
            <a:r>
              <a:rPr lang="en-GB" sz="1200" dirty="0"/>
              <a:t>Data refer to 2011 in </a:t>
            </a:r>
            <a:r>
              <a:rPr lang="en-GB" sz="1200" dirty="0" smtClean="0"/>
              <a:t>India, </a:t>
            </a:r>
            <a:r>
              <a:rPr lang="en-GB" sz="1200" dirty="0"/>
              <a:t>2010/11 in South Africa, 2009 in China and 2012 in </a:t>
            </a:r>
            <a:r>
              <a:rPr lang="en-GB" sz="1200" dirty="0" smtClean="0"/>
              <a:t>Brazil </a:t>
            </a:r>
            <a:r>
              <a:rPr lang="en-GB" sz="1200" dirty="0"/>
              <a:t>and the Russian Federation.  In Brazil and the Russian Federation, the national minimum wage is used.  In China, the minimum wage in Beijing is used. </a:t>
            </a:r>
            <a:r>
              <a:rPr lang="en-GB" sz="1200" dirty="0" smtClean="0"/>
              <a:t>In </a:t>
            </a:r>
            <a:r>
              <a:rPr lang="en-GB" sz="1200" dirty="0"/>
              <a:t>South Africa and India, the minimum wage is a weighted average of the minimum wages in effect. Minimum wages were weighted by the number of employees who earned a particular minimum wage. </a:t>
            </a:r>
            <a:r>
              <a:rPr lang="en-GB" sz="1200" dirty="0" smtClean="0"/>
              <a:t> </a:t>
            </a:r>
            <a:r>
              <a:rPr lang="fr-CH" sz="1200" dirty="0" smtClean="0"/>
              <a:t/>
            </a:r>
            <a:br>
              <a:rPr lang="fr-CH" sz="1200" dirty="0" smtClean="0"/>
            </a:br>
            <a:r>
              <a:rPr lang="fr-CH" sz="1200" dirty="0" smtClean="0"/>
              <a:t>Source:</a:t>
            </a:r>
            <a:r>
              <a:rPr lang="en-GB" sz="1200" dirty="0"/>
              <a:t>: ILO estimates based on national statistical sources</a:t>
            </a:r>
          </a:p>
        </p:txBody>
      </p:sp>
      <p:sp>
        <p:nvSpPr>
          <p:cNvPr id="11" name="TextBox 10"/>
          <p:cNvSpPr txBox="1"/>
          <p:nvPr/>
        </p:nvSpPr>
        <p:spPr>
          <a:xfrm>
            <a:off x="1476450" y="1547500"/>
            <a:ext cx="5544616" cy="369332"/>
          </a:xfrm>
          <a:prstGeom prst="rect">
            <a:avLst/>
          </a:prstGeom>
          <a:noFill/>
        </p:spPr>
        <p:txBody>
          <a:bodyPr wrap="square" rtlCol="0">
            <a:spAutoFit/>
          </a:bodyPr>
          <a:lstStyle/>
          <a:p>
            <a:r>
              <a:rPr lang="en-GB" b="1" dirty="0"/>
              <a:t>Ratio of the minimum to median wage </a:t>
            </a:r>
            <a:endParaRPr lang="en-GB" dirty="0"/>
          </a:p>
        </p:txBody>
      </p:sp>
    </p:spTree>
    <p:extLst>
      <p:ext uri="{BB962C8B-B14F-4D97-AF65-F5344CB8AC3E}">
        <p14:creationId xmlns:p14="http://schemas.microsoft.com/office/powerpoint/2010/main" val="267054218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3204</TotalTime>
  <Words>1642</Words>
  <Application>Microsoft Office PowerPoint</Application>
  <PresentationFormat>Custom</PresentationFormat>
  <Paragraphs>177</Paragraphs>
  <Slides>25</Slides>
  <Notes>13</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ILO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Stephen Pursey</dc:creator>
  <cp:lastModifiedBy>Polaski, Sandra</cp:lastModifiedBy>
  <cp:revision>275</cp:revision>
  <dcterms:created xsi:type="dcterms:W3CDTF">2014-01-15T14:27:05Z</dcterms:created>
  <dcterms:modified xsi:type="dcterms:W3CDTF">2016-01-19T14:22:38Z</dcterms:modified>
</cp:coreProperties>
</file>