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notesSlides/notesSlide1.xml" ContentType="application/vnd.openxmlformats-officedocument.presentationml.notesSlide+xml"/>
  <Override PartName="/ppt/charts/chart2.xml" ContentType="application/vnd.openxmlformats-officedocument.drawingml.chart+xml"/>
  <Override PartName="/ppt/drawings/drawing1.xml" ContentType="application/vnd.openxmlformats-officedocument.drawingml.chartshapes+xml"/>
  <Override PartName="/ppt/notesSlides/notesSlide2.xml" ContentType="application/vnd.openxmlformats-officedocument.presentationml.notesSlide+xml"/>
  <Override PartName="/ppt/charts/chart3.xml" ContentType="application/vnd.openxmlformats-officedocument.drawingml.chart+xml"/>
  <Override PartName="/ppt/drawings/drawing2.xml" ContentType="application/vnd.openxmlformats-officedocument.drawingml.chartshapes+xml"/>
  <Override PartName="/ppt/notesSlides/notesSlide3.xml" ContentType="application/vnd.openxmlformats-officedocument.presentationml.notesSlide+xml"/>
  <Override PartName="/ppt/charts/chart4.xml" ContentType="application/vnd.openxmlformats-officedocument.drawingml.chart+xml"/>
  <Override PartName="/ppt/drawings/drawing3.xml" ContentType="application/vnd.openxmlformats-officedocument.drawingml.chartshapes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7"/>
  </p:notesMasterIdLst>
  <p:sldIdLst>
    <p:sldId id="257" r:id="rId2"/>
    <p:sldId id="394" r:id="rId3"/>
    <p:sldId id="444" r:id="rId4"/>
    <p:sldId id="396" r:id="rId5"/>
    <p:sldId id="442" r:id="rId6"/>
    <p:sldId id="440" r:id="rId7"/>
    <p:sldId id="441" r:id="rId8"/>
    <p:sldId id="443" r:id="rId9"/>
    <p:sldId id="427" r:id="rId10"/>
    <p:sldId id="428" r:id="rId11"/>
    <p:sldId id="429" r:id="rId12"/>
    <p:sldId id="430" r:id="rId13"/>
    <p:sldId id="445" r:id="rId14"/>
    <p:sldId id="446" r:id="rId15"/>
    <p:sldId id="447" r:id="rId16"/>
  </p:sldIdLst>
  <p:sldSz cx="9145588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Overview" id="{D021FA27-76F7-4D53-AC19-7362EA281712}">
          <p14:sldIdLst>
            <p14:sldId id="257"/>
            <p14:sldId id="394"/>
            <p14:sldId id="444"/>
            <p14:sldId id="396"/>
            <p14:sldId id="442"/>
            <p14:sldId id="440"/>
            <p14:sldId id="441"/>
            <p14:sldId id="443"/>
            <p14:sldId id="427"/>
          </p14:sldIdLst>
        </p14:section>
        <p14:section name="BRICS indicators" id="{580D8AF1-4AFF-4147-B53D-34B747CCE223}">
          <p14:sldIdLst>
            <p14:sldId id="428"/>
            <p14:sldId id="429"/>
            <p14:sldId id="430"/>
            <p14:sldId id="445"/>
            <p14:sldId id="446"/>
            <p14:sldId id="447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126" autoAdjust="0"/>
    <p:restoredTop sz="84732" autoAdjust="0"/>
  </p:normalViewPr>
  <p:slideViewPr>
    <p:cSldViewPr>
      <p:cViewPr>
        <p:scale>
          <a:sx n="70" d="100"/>
          <a:sy n="70" d="100"/>
        </p:scale>
        <p:origin x="-1368" y="-48"/>
      </p:cViewPr>
      <p:guideLst>
        <p:guide orient="horz" pos="2160"/>
        <p:guide pos="288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kapsos\Desktop\BRICS\BRICS%20GDP%20&amp;%20LF.xlsx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Users\kapsos\AppData\Local\Microsoft\Windows\Temporary%20Internet%20Files\Content.Outlook\4TRYPPAW\BRICS_20160112%20(3).xlsx" TargetMode="Externa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file:///C:\Users\kapsos\AppData\Local\Microsoft\Windows\Temporary%20Internet%20Files\Content.Outlook\4TRYPPAW\BRICS_20160112%20(3).xlsx" TargetMode="Externa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oleObject" Target="file:///C:\Users\kapsos\Desktop\BRICS\BRICS%20Figures%2020160112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kapsos\Desktop\BRICS\BRICS%20Figures%2020160112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kapsos\Desktop\BRICS\BRICS%20Figures%2020160112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GB" sz="1800" dirty="0" smtClean="0"/>
              <a:t>BRICS labour</a:t>
            </a:r>
            <a:r>
              <a:rPr lang="en-GB" sz="1800" baseline="0" dirty="0" smtClean="0"/>
              <a:t> force and GDP as % of total</a:t>
            </a:r>
            <a:endParaRPr lang="en-GB" sz="1800" dirty="0"/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Sheet1!$A$13</c:f>
              <c:strCache>
                <c:ptCount val="1"/>
                <c:pt idx="0">
                  <c:v>% of global labour force</c:v>
                </c:pt>
              </c:strCache>
            </c:strRef>
          </c:tx>
          <c:invertIfNegative val="0"/>
          <c:cat>
            <c:numRef>
              <c:f>Sheet1!$B$12:$C$12</c:f>
              <c:numCache>
                <c:formatCode>General</c:formatCode>
                <c:ptCount val="2"/>
                <c:pt idx="0">
                  <c:v>2000</c:v>
                </c:pt>
                <c:pt idx="1">
                  <c:v>2015</c:v>
                </c:pt>
              </c:numCache>
            </c:numRef>
          </c:cat>
          <c:val>
            <c:numRef>
              <c:f>Sheet1!$B$13:$C$13</c:f>
              <c:numCache>
                <c:formatCode>0.0</c:formatCode>
                <c:ptCount val="2"/>
                <c:pt idx="0">
                  <c:v>47.123823291444928</c:v>
                </c:pt>
                <c:pt idx="1">
                  <c:v>44.361063575489368</c:v>
                </c:pt>
              </c:numCache>
            </c:numRef>
          </c:val>
        </c:ser>
        <c:ser>
          <c:idx val="1"/>
          <c:order val="1"/>
          <c:tx>
            <c:strRef>
              <c:f>Sheet1!$A$14</c:f>
              <c:strCache>
                <c:ptCount val="1"/>
                <c:pt idx="0">
                  <c:v>% of global GDP</c:v>
                </c:pt>
              </c:strCache>
            </c:strRef>
          </c:tx>
          <c:invertIfNegative val="0"/>
          <c:cat>
            <c:numRef>
              <c:f>Sheet1!$B$12:$C$12</c:f>
              <c:numCache>
                <c:formatCode>General</c:formatCode>
                <c:ptCount val="2"/>
                <c:pt idx="0">
                  <c:v>2000</c:v>
                </c:pt>
                <c:pt idx="1">
                  <c:v>2015</c:v>
                </c:pt>
              </c:numCache>
            </c:numRef>
          </c:cat>
          <c:val>
            <c:numRef>
              <c:f>Sheet1!$B$14:$C$14</c:f>
              <c:numCache>
                <c:formatCode>0.0</c:formatCode>
                <c:ptCount val="2"/>
                <c:pt idx="0">
                  <c:v>8.7788131436978922</c:v>
                </c:pt>
                <c:pt idx="1">
                  <c:v>16.540467777216893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66487552"/>
        <c:axId val="166489088"/>
      </c:barChart>
      <c:catAx>
        <c:axId val="16648755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66489088"/>
        <c:crosses val="autoZero"/>
        <c:auto val="1"/>
        <c:lblAlgn val="ctr"/>
        <c:lblOffset val="100"/>
        <c:noMultiLvlLbl val="0"/>
      </c:catAx>
      <c:valAx>
        <c:axId val="166489088"/>
        <c:scaling>
          <c:orientation val="minMax"/>
        </c:scaling>
        <c:delete val="0"/>
        <c:axPos val="l"/>
        <c:majorGridlines/>
        <c:numFmt formatCode="0" sourceLinked="0"/>
        <c:majorTickMark val="out"/>
        <c:minorTickMark val="none"/>
        <c:tickLblPos val="nextTo"/>
        <c:crossAx val="166487552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txPr>
    <a:bodyPr/>
    <a:lstStyle/>
    <a:p>
      <a:pPr>
        <a:defRPr sz="1200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800"/>
            </a:pPr>
            <a:r>
              <a:rPr lang="en-US" sz="1800"/>
              <a:t>Labour force participation rate and gender gap</a:t>
            </a:r>
            <a:endParaRPr lang="en-GB" sz="1800"/>
          </a:p>
        </c:rich>
      </c:tx>
      <c:layout>
        <c:manualLayout>
          <c:xMode val="edge"/>
          <c:yMode val="edge"/>
          <c:x val="0.21722402175148914"/>
          <c:y val="5.3806644902152437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10324667337459276"/>
          <c:y val="0.15603807306187895"/>
          <c:w val="0.81502999707980983"/>
          <c:h val="0.5610677833108083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'LF%'!$B$58</c:f>
              <c:strCache>
                <c:ptCount val="1"/>
                <c:pt idx="0">
                  <c:v>Labour force participation rate (%) </c:v>
                </c:pt>
              </c:strCache>
            </c:strRef>
          </c:tx>
          <c:invertIfNegative val="0"/>
          <c:cat>
            <c:strRef>
              <c:f>'LF%'!$A$59:$A$65</c:f>
              <c:strCache>
                <c:ptCount val="7"/>
                <c:pt idx="0">
                  <c:v>BRICS          (2014)</c:v>
                </c:pt>
                <c:pt idx="1">
                  <c:v>World excluding BRICS (2014)</c:v>
                </c:pt>
                <c:pt idx="2">
                  <c:v>China                        (2014)</c:v>
                </c:pt>
                <c:pt idx="3">
                  <c:v>Russian Federation (2014)</c:v>
                </c:pt>
                <c:pt idx="4">
                  <c:v>Brazil                       (2013)</c:v>
                </c:pt>
                <c:pt idx="5">
                  <c:v>India                    (2012)</c:v>
                </c:pt>
                <c:pt idx="6">
                  <c:v>South Africa (2014)</c:v>
                </c:pt>
              </c:strCache>
            </c:strRef>
          </c:cat>
          <c:val>
            <c:numRef>
              <c:f>'LF%'!$B$59:$B$65</c:f>
              <c:numCache>
                <c:formatCode>0.0</c:formatCode>
                <c:ptCount val="7"/>
                <c:pt idx="0">
                  <c:v>64.001689999999996</c:v>
                </c:pt>
                <c:pt idx="1">
                  <c:v>63.11083</c:v>
                </c:pt>
                <c:pt idx="2">
                  <c:v>71.400001525878906</c:v>
                </c:pt>
                <c:pt idx="3">
                  <c:v>68.88136128896555</c:v>
                </c:pt>
                <c:pt idx="4">
                  <c:v>65.470001220703125</c:v>
                </c:pt>
                <c:pt idx="5">
                  <c:v>53.400001525878906</c:v>
                </c:pt>
                <c:pt idx="6">
                  <c:v>53.322952650429464</c:v>
                </c:pt>
              </c:numCache>
            </c:numRef>
          </c:val>
        </c:ser>
        <c:ser>
          <c:idx val="1"/>
          <c:order val="1"/>
          <c:tx>
            <c:strRef>
              <c:f>'LF%'!$C$58</c:f>
              <c:strCache>
                <c:ptCount val="1"/>
                <c:pt idx="0">
                  <c:v>Gender Gap (Men - Women)</c:v>
                </c:pt>
              </c:strCache>
            </c:strRef>
          </c:tx>
          <c:invertIfNegative val="0"/>
          <c:cat>
            <c:strRef>
              <c:f>'LF%'!$A$59:$A$65</c:f>
              <c:strCache>
                <c:ptCount val="7"/>
                <c:pt idx="0">
                  <c:v>BRICS          (2014)</c:v>
                </c:pt>
                <c:pt idx="1">
                  <c:v>World excluding BRICS (2014)</c:v>
                </c:pt>
                <c:pt idx="2">
                  <c:v>China                        (2014)</c:v>
                </c:pt>
                <c:pt idx="3">
                  <c:v>Russian Federation (2014)</c:v>
                </c:pt>
                <c:pt idx="4">
                  <c:v>Brazil                       (2013)</c:v>
                </c:pt>
                <c:pt idx="5">
                  <c:v>India                    (2012)</c:v>
                </c:pt>
                <c:pt idx="6">
                  <c:v>South Africa (2014)</c:v>
                </c:pt>
              </c:strCache>
            </c:strRef>
          </c:cat>
          <c:val>
            <c:numRef>
              <c:f>'LF%'!$C$59:$C$65</c:f>
              <c:numCache>
                <c:formatCode>0.0</c:formatCode>
                <c:ptCount val="7"/>
                <c:pt idx="0">
                  <c:v>29.656629999999993</c:v>
                </c:pt>
                <c:pt idx="1">
                  <c:v>23.760420000000003</c:v>
                </c:pt>
                <c:pt idx="2">
                  <c:v>14.400001525878906</c:v>
                </c:pt>
                <c:pt idx="3">
                  <c:v>11.775707821112448</c:v>
                </c:pt>
                <c:pt idx="4">
                  <c:v>22.629997253417969</c:v>
                </c:pt>
                <c:pt idx="5">
                  <c:v>51.600002288818359</c:v>
                </c:pt>
                <c:pt idx="6">
                  <c:v>14.346710499586152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66516224"/>
        <c:axId val="166517760"/>
      </c:barChart>
      <c:catAx>
        <c:axId val="166516224"/>
        <c:scaling>
          <c:orientation val="minMax"/>
        </c:scaling>
        <c:delete val="0"/>
        <c:axPos val="b"/>
        <c:majorTickMark val="out"/>
        <c:minorTickMark val="none"/>
        <c:tickLblPos val="nextTo"/>
        <c:crossAx val="166517760"/>
        <c:crosses val="autoZero"/>
        <c:auto val="1"/>
        <c:lblAlgn val="ctr"/>
        <c:lblOffset val="100"/>
        <c:noMultiLvlLbl val="0"/>
      </c:catAx>
      <c:valAx>
        <c:axId val="166517760"/>
        <c:scaling>
          <c:orientation val="minMax"/>
        </c:scaling>
        <c:delete val="0"/>
        <c:axPos val="l"/>
        <c:majorGridlines/>
        <c:numFmt formatCode="0" sourceLinked="0"/>
        <c:majorTickMark val="out"/>
        <c:minorTickMark val="none"/>
        <c:tickLblPos val="nextTo"/>
        <c:crossAx val="16651622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21420600467984341"/>
          <c:y val="0.86010073199744941"/>
          <c:w val="0.59147460011346353"/>
          <c:h val="8.2944802354251168E-2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200"/>
      </a:pPr>
      <a:endParaRPr lang="en-US"/>
    </a:p>
  </c:txPr>
  <c:externalData r:id="rId1">
    <c:autoUpdate val="0"/>
  </c:externalData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800"/>
            </a:pPr>
            <a:r>
              <a:rPr lang="en-GB" sz="1800"/>
              <a:t>Total and youth unemployment rate (%)</a:t>
            </a:r>
          </a:p>
        </c:rich>
      </c:tx>
      <c:layout>
        <c:manualLayout>
          <c:xMode val="edge"/>
          <c:yMode val="edge"/>
          <c:x val="0.23054101609440869"/>
          <c:y val="4.1005598776208518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11810615339749198"/>
          <c:y val="0.15914981264786637"/>
          <c:w val="0.78663079615048115"/>
          <c:h val="0.55982094102073399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'Une%'!$B$27</c:f>
              <c:strCache>
                <c:ptCount val="1"/>
                <c:pt idx="0">
                  <c:v>Total (ages 15+)</c:v>
                </c:pt>
              </c:strCache>
            </c:strRef>
          </c:tx>
          <c:invertIfNegative val="0"/>
          <c:cat>
            <c:strRef>
              <c:f>'Une%'!$A$28:$A$34</c:f>
              <c:strCache>
                <c:ptCount val="7"/>
                <c:pt idx="0">
                  <c:v>BRICS         (2014)</c:v>
                </c:pt>
                <c:pt idx="1">
                  <c:v>World excluding BRICS     (2014)</c:v>
                </c:pt>
                <c:pt idx="2">
                  <c:v>South Africa (2014)</c:v>
                </c:pt>
                <c:pt idx="3">
                  <c:v>Brazil         (2013)</c:v>
                </c:pt>
                <c:pt idx="4">
                  <c:v>Russian Federation (2014)</c:v>
                </c:pt>
                <c:pt idx="5">
                  <c:v>China           (2014)</c:v>
                </c:pt>
                <c:pt idx="6">
                  <c:v>India            (2012)</c:v>
                </c:pt>
              </c:strCache>
            </c:strRef>
          </c:cat>
          <c:val>
            <c:numRef>
              <c:f>'Une%'!$B$28:$B$34</c:f>
              <c:numCache>
                <c:formatCode>0.0</c:formatCode>
                <c:ptCount val="7"/>
                <c:pt idx="0">
                  <c:v>4.8024820000000004</c:v>
                </c:pt>
                <c:pt idx="1">
                  <c:v>6.8176209999999999</c:v>
                </c:pt>
                <c:pt idx="2">
                  <c:v>24.890220634856092</c:v>
                </c:pt>
                <c:pt idx="3">
                  <c:v>6.5</c:v>
                </c:pt>
                <c:pt idx="4">
                  <c:v>5.1563763390229491</c:v>
                </c:pt>
                <c:pt idx="5">
                  <c:v>4</c:v>
                </c:pt>
                <c:pt idx="6">
                  <c:v>3.6226554934093449</c:v>
                </c:pt>
              </c:numCache>
            </c:numRef>
          </c:val>
        </c:ser>
        <c:ser>
          <c:idx val="1"/>
          <c:order val="1"/>
          <c:tx>
            <c:strRef>
              <c:f>'Une%'!$C$27</c:f>
              <c:strCache>
                <c:ptCount val="1"/>
                <c:pt idx="0">
                  <c:v>Youth (ages 15-24)</c:v>
                </c:pt>
              </c:strCache>
            </c:strRef>
          </c:tx>
          <c:invertIfNegative val="0"/>
          <c:cat>
            <c:strRef>
              <c:f>'Une%'!$A$28:$A$34</c:f>
              <c:strCache>
                <c:ptCount val="7"/>
                <c:pt idx="0">
                  <c:v>BRICS         (2014)</c:v>
                </c:pt>
                <c:pt idx="1">
                  <c:v>World excluding BRICS     (2014)</c:v>
                </c:pt>
                <c:pt idx="2">
                  <c:v>South Africa (2014)</c:v>
                </c:pt>
                <c:pt idx="3">
                  <c:v>Brazil         (2013)</c:v>
                </c:pt>
                <c:pt idx="4">
                  <c:v>Russian Federation (2014)</c:v>
                </c:pt>
                <c:pt idx="5">
                  <c:v>China           (2014)</c:v>
                </c:pt>
                <c:pt idx="6">
                  <c:v>India            (2012)</c:v>
                </c:pt>
              </c:strCache>
            </c:strRef>
          </c:cat>
          <c:val>
            <c:numRef>
              <c:f>'Une%'!$C$28:$C$34</c:f>
              <c:numCache>
                <c:formatCode>0.0</c:formatCode>
                <c:ptCount val="7"/>
                <c:pt idx="0">
                  <c:v>11.422180000000001</c:v>
                </c:pt>
                <c:pt idx="1">
                  <c:v>14.012890000000001</c:v>
                </c:pt>
                <c:pt idx="2">
                  <c:v>51.290871151680165</c:v>
                </c:pt>
                <c:pt idx="3">
                  <c:v>15</c:v>
                </c:pt>
                <c:pt idx="4">
                  <c:v>13.663724530552413</c:v>
                </c:pt>
                <c:pt idx="6">
                  <c:v>10.699999809265137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66850560"/>
        <c:axId val="166852096"/>
      </c:barChart>
      <c:catAx>
        <c:axId val="166850560"/>
        <c:scaling>
          <c:orientation val="minMax"/>
        </c:scaling>
        <c:delete val="0"/>
        <c:axPos val="b"/>
        <c:majorTickMark val="out"/>
        <c:minorTickMark val="none"/>
        <c:tickLblPos val="nextTo"/>
        <c:crossAx val="166852096"/>
        <c:crosses val="autoZero"/>
        <c:auto val="1"/>
        <c:lblAlgn val="ctr"/>
        <c:lblOffset val="100"/>
        <c:noMultiLvlLbl val="0"/>
      </c:catAx>
      <c:valAx>
        <c:axId val="166852096"/>
        <c:scaling>
          <c:orientation val="minMax"/>
        </c:scaling>
        <c:delete val="0"/>
        <c:axPos val="l"/>
        <c:majorGridlines/>
        <c:numFmt formatCode="0" sourceLinked="0"/>
        <c:majorTickMark val="out"/>
        <c:minorTickMark val="none"/>
        <c:tickLblPos val="nextTo"/>
        <c:crossAx val="16685056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28571800313081658"/>
          <c:y val="0.8986373634678364"/>
          <c:w val="0.47394553493808522"/>
          <c:h val="6.2901960784313732E-2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200"/>
      </a:pPr>
      <a:endParaRPr lang="en-US"/>
    </a:p>
  </c:txPr>
  <c:externalData r:id="rId1">
    <c:autoUpdate val="0"/>
  </c:externalData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>
        <c:manualLayout>
          <c:xMode val="edge"/>
          <c:yMode val="edge"/>
          <c:x val="0.21241182497461486"/>
          <c:y val="3.6513311443144479E-2"/>
        </c:manualLayout>
      </c:layout>
      <c:overlay val="0"/>
      <c:txPr>
        <a:bodyPr/>
        <a:lstStyle/>
        <a:p>
          <a:pPr>
            <a:defRPr sz="1800"/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10955812030763855"/>
          <c:y val="0.12463689483242177"/>
          <c:w val="0.80761563335557085"/>
          <c:h val="0.665526361563517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Status!$B$5</c:f>
              <c:strCache>
                <c:ptCount val="1"/>
                <c:pt idx="0">
                  <c:v>Wage &amp; salaried workers (employees) (%) </c:v>
                </c:pt>
              </c:strCache>
            </c:strRef>
          </c:tx>
          <c:invertIfNegative val="0"/>
          <c:cat>
            <c:strRef>
              <c:f>Status!$A$6:$A$12</c:f>
              <c:strCache>
                <c:ptCount val="7"/>
                <c:pt idx="0">
                  <c:v>BRICS                                 (2014)</c:v>
                </c:pt>
                <c:pt idx="1">
                  <c:v>World excluding BRICS                   (2014)</c:v>
                </c:pt>
                <c:pt idx="2">
                  <c:v>Russian Federation (2013)</c:v>
                </c:pt>
                <c:pt idx="3">
                  <c:v>China                     (2013)</c:v>
                </c:pt>
                <c:pt idx="4">
                  <c:v>South Africa (2013)</c:v>
                </c:pt>
                <c:pt idx="5">
                  <c:v>Brazil               (2013)</c:v>
                </c:pt>
                <c:pt idx="6">
                  <c:v>India                   (2010)</c:v>
                </c:pt>
              </c:strCache>
            </c:strRef>
          </c:cat>
          <c:val>
            <c:numRef>
              <c:f>Status!$B$6:$B$12</c:f>
              <c:numCache>
                <c:formatCode>0.0</c:formatCode>
                <c:ptCount val="7"/>
                <c:pt idx="0">
                  <c:v>48.550269999999998</c:v>
                </c:pt>
                <c:pt idx="1">
                  <c:v>54.237380000000002</c:v>
                </c:pt>
                <c:pt idx="2">
                  <c:v>92.699996948242188</c:v>
                </c:pt>
                <c:pt idx="3">
                  <c:v>87.900001525878906</c:v>
                </c:pt>
                <c:pt idx="4">
                  <c:v>85.5</c:v>
                </c:pt>
                <c:pt idx="5">
                  <c:v>68.699996948242188</c:v>
                </c:pt>
                <c:pt idx="6">
                  <c:v>18.100000381469727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67294080"/>
        <c:axId val="167295616"/>
      </c:barChart>
      <c:catAx>
        <c:axId val="167294080"/>
        <c:scaling>
          <c:orientation val="minMax"/>
        </c:scaling>
        <c:delete val="0"/>
        <c:axPos val="b"/>
        <c:majorTickMark val="out"/>
        <c:minorTickMark val="none"/>
        <c:tickLblPos val="nextTo"/>
        <c:crossAx val="167295616"/>
        <c:crosses val="autoZero"/>
        <c:auto val="1"/>
        <c:lblAlgn val="ctr"/>
        <c:lblOffset val="100"/>
        <c:noMultiLvlLbl val="0"/>
      </c:catAx>
      <c:valAx>
        <c:axId val="167295616"/>
        <c:scaling>
          <c:orientation val="minMax"/>
        </c:scaling>
        <c:delete val="0"/>
        <c:axPos val="l"/>
        <c:majorGridlines/>
        <c:numFmt formatCode="0" sourceLinked="0"/>
        <c:majorTickMark val="out"/>
        <c:minorTickMark val="none"/>
        <c:tickLblPos val="nextTo"/>
        <c:crossAx val="167294080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200"/>
      </a:pPr>
      <a:endParaRPr lang="en-US"/>
    </a:p>
  </c:txPr>
  <c:externalData r:id="rId1">
    <c:autoUpdate val="0"/>
  </c:externalData>
  <c:userShapes r:id="rId2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800"/>
            </a:pPr>
            <a:r>
              <a:rPr lang="en-US" sz="1800" dirty="0"/>
              <a:t>Share of informal employment </a:t>
            </a:r>
            <a:r>
              <a:rPr lang="en-US" sz="1800" dirty="0" smtClean="0"/>
              <a:t>in</a:t>
            </a:r>
            <a:r>
              <a:rPr lang="en-US" sz="1800" baseline="0" dirty="0" smtClean="0"/>
              <a:t> </a:t>
            </a:r>
            <a:r>
              <a:rPr lang="en-US" sz="1800" dirty="0" smtClean="0"/>
              <a:t>total </a:t>
            </a:r>
            <a:r>
              <a:rPr lang="en-US" sz="1800" dirty="0"/>
              <a:t>non-agricultural employment (%)</a:t>
            </a:r>
          </a:p>
        </c:rich>
      </c:tx>
      <c:layout>
        <c:manualLayout>
          <c:xMode val="edge"/>
          <c:yMode val="edge"/>
          <c:x val="0.10588270783044909"/>
          <c:y val="3.5608441724121496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11967997213018056"/>
          <c:y val="0.16587725942372006"/>
          <c:w val="0.78876592914573462"/>
          <c:h val="0.6834489639705856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Informality!$B$6</c:f>
              <c:strCache>
                <c:ptCount val="1"/>
                <c:pt idx="0">
                  <c:v>Share of informal employment in total non-agricultural employment (%)</c:v>
                </c:pt>
              </c:strCache>
            </c:strRef>
          </c:tx>
          <c:invertIfNegative val="0"/>
          <c:cat>
            <c:strRef>
              <c:f>Informality!$A$7:$A$10</c:f>
              <c:strCache>
                <c:ptCount val="4"/>
                <c:pt idx="0">
                  <c:v>India                         (2012)</c:v>
                </c:pt>
                <c:pt idx="1">
                  <c:v>Brazil                         (2013)</c:v>
                </c:pt>
                <c:pt idx="2">
                  <c:v>South Africa                             (2010)</c:v>
                </c:pt>
                <c:pt idx="3">
                  <c:v>Russian Federation (2010)</c:v>
                </c:pt>
              </c:strCache>
            </c:strRef>
          </c:cat>
          <c:val>
            <c:numRef>
              <c:f>Informality!$B$7:$B$10</c:f>
              <c:numCache>
                <c:formatCode>0.0</c:formatCode>
                <c:ptCount val="4"/>
                <c:pt idx="0">
                  <c:v>84.71</c:v>
                </c:pt>
                <c:pt idx="1">
                  <c:v>36.85</c:v>
                </c:pt>
                <c:pt idx="2">
                  <c:v>32.700000000000003</c:v>
                </c:pt>
                <c:pt idx="3">
                  <c:v>12.11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72721664"/>
        <c:axId val="172723200"/>
      </c:barChart>
      <c:catAx>
        <c:axId val="172721664"/>
        <c:scaling>
          <c:orientation val="minMax"/>
        </c:scaling>
        <c:delete val="0"/>
        <c:axPos val="b"/>
        <c:majorTickMark val="out"/>
        <c:minorTickMark val="none"/>
        <c:tickLblPos val="nextTo"/>
        <c:crossAx val="172723200"/>
        <c:crosses val="autoZero"/>
        <c:auto val="1"/>
        <c:lblAlgn val="ctr"/>
        <c:lblOffset val="100"/>
        <c:noMultiLvlLbl val="0"/>
      </c:catAx>
      <c:valAx>
        <c:axId val="172723200"/>
        <c:scaling>
          <c:orientation val="minMax"/>
        </c:scaling>
        <c:delete val="0"/>
        <c:axPos val="l"/>
        <c:majorGridlines/>
        <c:numFmt formatCode="0" sourceLinked="0"/>
        <c:majorTickMark val="out"/>
        <c:minorTickMark val="none"/>
        <c:tickLblPos val="nextTo"/>
        <c:crossAx val="172721664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200"/>
      </a:pPr>
      <a:endParaRPr lang="en-US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GB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800"/>
            </a:pPr>
            <a:r>
              <a:rPr lang="en-GB" sz="1800"/>
              <a:t>GDP per person engaged (constant 1990 US$ at PPP) </a:t>
            </a:r>
          </a:p>
        </c:rich>
      </c:tx>
      <c:layout>
        <c:manualLayout>
          <c:xMode val="edge"/>
          <c:yMode val="edge"/>
          <c:x val="0.16471416876010542"/>
          <c:y val="3.9428600193772277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9.2558991847087962E-2"/>
          <c:y val="0.13867436911592174"/>
          <c:w val="0.69399651387170569"/>
          <c:h val="0.7400946640632603"/>
        </c:manualLayout>
      </c:layout>
      <c:lineChart>
        <c:grouping val="standard"/>
        <c:varyColors val="0"/>
        <c:ser>
          <c:idx val="0"/>
          <c:order val="0"/>
          <c:tx>
            <c:strRef>
              <c:f>Productivity!$A$5</c:f>
              <c:strCache>
                <c:ptCount val="1"/>
                <c:pt idx="0">
                  <c:v>Brazil</c:v>
                </c:pt>
              </c:strCache>
            </c:strRef>
          </c:tx>
          <c:cat>
            <c:numRef>
              <c:f>Productivity!$B$4:$K$4</c:f>
              <c:numCache>
                <c:formatCode>General</c:formatCode>
                <c:ptCount val="10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</c:numCache>
            </c:numRef>
          </c:cat>
          <c:val>
            <c:numRef>
              <c:f>Productivity!$B$5:$K$5</c:f>
              <c:numCache>
                <c:formatCode>#,##0</c:formatCode>
                <c:ptCount val="10"/>
                <c:pt idx="0">
                  <c:v>12059</c:v>
                </c:pt>
                <c:pt idx="1">
                  <c:v>12221</c:v>
                </c:pt>
                <c:pt idx="2">
                  <c:v>12765</c:v>
                </c:pt>
                <c:pt idx="3">
                  <c:v>13213</c:v>
                </c:pt>
                <c:pt idx="4">
                  <c:v>13113</c:v>
                </c:pt>
                <c:pt idx="5">
                  <c:v>13554</c:v>
                </c:pt>
                <c:pt idx="6">
                  <c:v>13650</c:v>
                </c:pt>
                <c:pt idx="7">
                  <c:v>13500</c:v>
                </c:pt>
                <c:pt idx="8">
                  <c:v>13741</c:v>
                </c:pt>
                <c:pt idx="9">
                  <c:v>13778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Productivity!$A$6</c:f>
              <c:strCache>
                <c:ptCount val="1"/>
                <c:pt idx="0">
                  <c:v>China</c:v>
                </c:pt>
              </c:strCache>
            </c:strRef>
          </c:tx>
          <c:cat>
            <c:numRef>
              <c:f>Productivity!$B$4:$K$4</c:f>
              <c:numCache>
                <c:formatCode>General</c:formatCode>
                <c:ptCount val="10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</c:numCache>
            </c:numRef>
          </c:cat>
          <c:val>
            <c:numRef>
              <c:f>Productivity!$B$6:$K$6</c:f>
              <c:numCache>
                <c:formatCode>#,##0</c:formatCode>
                <c:ptCount val="10"/>
                <c:pt idx="0">
                  <c:v>7772</c:v>
                </c:pt>
                <c:pt idx="1">
                  <c:v>8690</c:v>
                </c:pt>
                <c:pt idx="2">
                  <c:v>9849</c:v>
                </c:pt>
                <c:pt idx="3">
                  <c:v>10719</c:v>
                </c:pt>
                <c:pt idx="4">
                  <c:v>11665</c:v>
                </c:pt>
                <c:pt idx="5">
                  <c:v>12831</c:v>
                </c:pt>
                <c:pt idx="6">
                  <c:v>13966</c:v>
                </c:pt>
                <c:pt idx="7">
                  <c:v>14986</c:v>
                </c:pt>
                <c:pt idx="8">
                  <c:v>16083</c:v>
                </c:pt>
                <c:pt idx="9">
                  <c:v>17211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Productivity!$A$7</c:f>
              <c:strCache>
                <c:ptCount val="1"/>
                <c:pt idx="0">
                  <c:v>India</c:v>
                </c:pt>
              </c:strCache>
            </c:strRef>
          </c:tx>
          <c:cat>
            <c:numRef>
              <c:f>Productivity!$B$4:$K$4</c:f>
              <c:numCache>
                <c:formatCode>General</c:formatCode>
                <c:ptCount val="10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</c:numCache>
            </c:numRef>
          </c:cat>
          <c:val>
            <c:numRef>
              <c:f>Productivity!$B$7:$K$7</c:f>
              <c:numCache>
                <c:formatCode>#,##0</c:formatCode>
                <c:ptCount val="10"/>
                <c:pt idx="0">
                  <c:v>5595</c:v>
                </c:pt>
                <c:pt idx="1">
                  <c:v>6048</c:v>
                </c:pt>
                <c:pt idx="2">
                  <c:v>6578</c:v>
                </c:pt>
                <c:pt idx="3">
                  <c:v>7360</c:v>
                </c:pt>
                <c:pt idx="4">
                  <c:v>7899</c:v>
                </c:pt>
                <c:pt idx="5">
                  <c:v>8551</c:v>
                </c:pt>
                <c:pt idx="6">
                  <c:v>9041</c:v>
                </c:pt>
                <c:pt idx="7">
                  <c:v>9285</c:v>
                </c:pt>
                <c:pt idx="8">
                  <c:v>9544</c:v>
                </c:pt>
                <c:pt idx="9">
                  <c:v>9907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Productivity!$A$8</c:f>
              <c:strCache>
                <c:ptCount val="1"/>
                <c:pt idx="0">
                  <c:v>Russian Federation</c:v>
                </c:pt>
              </c:strCache>
            </c:strRef>
          </c:tx>
          <c:cat>
            <c:numRef>
              <c:f>Productivity!$B$4:$K$4</c:f>
              <c:numCache>
                <c:formatCode>General</c:formatCode>
                <c:ptCount val="10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</c:numCache>
            </c:numRef>
          </c:cat>
          <c:val>
            <c:numRef>
              <c:f>Productivity!$B$8:$K$8</c:f>
              <c:numCache>
                <c:formatCode>#,##0</c:formatCode>
                <c:ptCount val="10"/>
                <c:pt idx="0">
                  <c:v>15282</c:v>
                </c:pt>
                <c:pt idx="1">
                  <c:v>16363</c:v>
                </c:pt>
                <c:pt idx="2">
                  <c:v>17328</c:v>
                </c:pt>
                <c:pt idx="3">
                  <c:v>18136</c:v>
                </c:pt>
                <c:pt idx="4">
                  <c:v>17123</c:v>
                </c:pt>
                <c:pt idx="5">
                  <c:v>17761</c:v>
                </c:pt>
                <c:pt idx="6">
                  <c:v>18275</c:v>
                </c:pt>
                <c:pt idx="7">
                  <c:v>18723</c:v>
                </c:pt>
                <c:pt idx="8">
                  <c:v>19010</c:v>
                </c:pt>
                <c:pt idx="9">
                  <c:v>19091</c:v>
                </c:pt>
              </c:numCache>
            </c:numRef>
          </c:val>
          <c:smooth val="0"/>
        </c:ser>
        <c:ser>
          <c:idx val="4"/>
          <c:order val="4"/>
          <c:tx>
            <c:strRef>
              <c:f>Productivity!$A$9</c:f>
              <c:strCache>
                <c:ptCount val="1"/>
                <c:pt idx="0">
                  <c:v>South Africa</c:v>
                </c:pt>
              </c:strCache>
            </c:strRef>
          </c:tx>
          <c:cat>
            <c:numRef>
              <c:f>Productivity!$B$4:$K$4</c:f>
              <c:numCache>
                <c:formatCode>General</c:formatCode>
                <c:ptCount val="10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</c:numCache>
            </c:numRef>
          </c:cat>
          <c:val>
            <c:numRef>
              <c:f>Productivity!$B$9:$K$9</c:f>
              <c:numCache>
                <c:formatCode>#,##0</c:formatCode>
                <c:ptCount val="10"/>
                <c:pt idx="0">
                  <c:v>15192</c:v>
                </c:pt>
                <c:pt idx="1">
                  <c:v>15124</c:v>
                </c:pt>
                <c:pt idx="2">
                  <c:v>16136</c:v>
                </c:pt>
                <c:pt idx="3">
                  <c:v>16191</c:v>
                </c:pt>
                <c:pt idx="4">
                  <c:v>16300</c:v>
                </c:pt>
                <c:pt idx="5">
                  <c:v>17110</c:v>
                </c:pt>
                <c:pt idx="6">
                  <c:v>17046</c:v>
                </c:pt>
                <c:pt idx="7">
                  <c:v>17037</c:v>
                </c:pt>
                <c:pt idx="8">
                  <c:v>16844</c:v>
                </c:pt>
                <c:pt idx="9">
                  <c:v>16784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71068800"/>
        <c:axId val="171082880"/>
      </c:lineChart>
      <c:catAx>
        <c:axId val="17106880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71082880"/>
        <c:crosses val="autoZero"/>
        <c:auto val="1"/>
        <c:lblAlgn val="ctr"/>
        <c:lblOffset val="100"/>
        <c:noMultiLvlLbl val="0"/>
      </c:catAx>
      <c:valAx>
        <c:axId val="171082880"/>
        <c:scaling>
          <c:orientation val="minMax"/>
        </c:scaling>
        <c:delete val="0"/>
        <c:axPos val="l"/>
        <c:majorGridlines/>
        <c:numFmt formatCode="#,##0" sourceLinked="1"/>
        <c:majorTickMark val="out"/>
        <c:minorTickMark val="none"/>
        <c:tickLblPos val="nextTo"/>
        <c:crossAx val="17106880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9066408106264141"/>
          <c:y val="0.23289529444715359"/>
          <c:w val="0.19086870362475084"/>
          <c:h val="0.5119420093550896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200"/>
      </a:pPr>
      <a:endParaRPr lang="en-US"/>
    </a:p>
  </c:txPr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0.33187</cdr:x>
      <cdr:y>0.16525</cdr:y>
    </cdr:from>
    <cdr:to>
      <cdr:x>0.33187</cdr:x>
      <cdr:y>0.71609</cdr:y>
    </cdr:to>
    <cdr:cxnSp macro="">
      <cdr:nvCxnSpPr>
        <cdr:cNvPr id="7" name="Straight Connector 6"/>
        <cdr:cNvCxnSpPr/>
      </cdr:nvCxnSpPr>
      <cdr:spPr>
        <a:xfrm xmlns:a="http://schemas.openxmlformats.org/drawingml/2006/main" flipV="1">
          <a:off x="2556892" y="864096"/>
          <a:ext cx="0" cy="2880320"/>
        </a:xfrm>
        <a:prstGeom xmlns:a="http://schemas.openxmlformats.org/drawingml/2006/main" prst="line">
          <a:avLst/>
        </a:prstGeom>
        <a:ln xmlns:a="http://schemas.openxmlformats.org/drawingml/2006/main">
          <a:prstDash val="dash"/>
        </a:ln>
      </cdr:spPr>
      <cdr:style>
        <a:lnRef xmlns:a="http://schemas.openxmlformats.org/drawingml/2006/main" idx="1">
          <a:schemeClr val="dk1"/>
        </a:lnRef>
        <a:fillRef xmlns:a="http://schemas.openxmlformats.org/drawingml/2006/main" idx="0">
          <a:schemeClr val="dk1"/>
        </a:fillRef>
        <a:effectRef xmlns:a="http://schemas.openxmlformats.org/drawingml/2006/main" idx="0">
          <a:schemeClr val="dk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0.11111</cdr:x>
      <cdr:y>0.81323</cdr:y>
    </cdr:from>
    <cdr:to>
      <cdr:x>0.22963</cdr:x>
      <cdr:y>1</cdr:y>
    </cdr:to>
    <cdr:sp macro="" textlink="">
      <cdr:nvSpPr>
        <cdr:cNvPr id="8" name="TextBox 7"/>
        <cdr:cNvSpPr txBox="1"/>
      </cdr:nvSpPr>
      <cdr:spPr>
        <a:xfrm xmlns:a="http://schemas.openxmlformats.org/drawingml/2006/main">
          <a:off x="857251" y="4429125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GB" sz="1100"/>
        </a:p>
      </cdr:txBody>
    </cdr:sp>
  </cdr:relSizeAnchor>
  <cdr:relSizeAnchor xmlns:cdr="http://schemas.openxmlformats.org/drawingml/2006/chartDrawing">
    <cdr:from>
      <cdr:x>0.01728</cdr:x>
      <cdr:y>0.9144</cdr:y>
    </cdr:from>
    <cdr:to>
      <cdr:x>0.35309</cdr:x>
      <cdr:y>0.96498</cdr:y>
    </cdr:to>
    <cdr:sp macro="" textlink="">
      <cdr:nvSpPr>
        <cdr:cNvPr id="9" name="TextBox 8"/>
        <cdr:cNvSpPr txBox="1"/>
      </cdr:nvSpPr>
      <cdr:spPr>
        <a:xfrm xmlns:a="http://schemas.openxmlformats.org/drawingml/2006/main">
          <a:off x="133351" y="4476750"/>
          <a:ext cx="2590800" cy="24765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GB" sz="1100" dirty="0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0.33598</cdr:x>
      <cdr:y>0.1571</cdr:y>
    </cdr:from>
    <cdr:to>
      <cdr:x>0.33598</cdr:x>
      <cdr:y>0.71903</cdr:y>
    </cdr:to>
    <cdr:cxnSp macro="">
      <cdr:nvCxnSpPr>
        <cdr:cNvPr id="7" name="Straight Connector 6"/>
        <cdr:cNvCxnSpPr/>
      </cdr:nvCxnSpPr>
      <cdr:spPr>
        <a:xfrm xmlns:a="http://schemas.openxmlformats.org/drawingml/2006/main" flipV="1">
          <a:off x="2298264" y="765002"/>
          <a:ext cx="0" cy="2736303"/>
        </a:xfrm>
        <a:prstGeom xmlns:a="http://schemas.openxmlformats.org/drawingml/2006/main" prst="line">
          <a:avLst/>
        </a:prstGeom>
        <a:ln xmlns:a="http://schemas.openxmlformats.org/drawingml/2006/main">
          <a:prstDash val="dash"/>
        </a:ln>
      </cdr:spPr>
      <cdr:style>
        <a:lnRef xmlns:a="http://schemas.openxmlformats.org/drawingml/2006/main" idx="1">
          <a:schemeClr val="dk1"/>
        </a:lnRef>
        <a:fillRef xmlns:a="http://schemas.openxmlformats.org/drawingml/2006/main" idx="0">
          <a:schemeClr val="dk1"/>
        </a:fillRef>
        <a:effectRef xmlns:a="http://schemas.openxmlformats.org/drawingml/2006/main" idx="0">
          <a:schemeClr val="dk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0.05694</cdr:x>
      <cdr:y>0.86271</cdr:y>
    </cdr:from>
    <cdr:to>
      <cdr:x>0.18611</cdr:x>
      <cdr:y>0.97951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390523" y="4010025"/>
          <a:ext cx="885825" cy="54292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n-GB" sz="1100"/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0.33504</cdr:x>
      <cdr:y>0.124</cdr:y>
    </cdr:from>
    <cdr:to>
      <cdr:x>0.33504</cdr:x>
      <cdr:y>0.78945</cdr:y>
    </cdr:to>
    <cdr:cxnSp macro="">
      <cdr:nvCxnSpPr>
        <cdr:cNvPr id="5" name="Straight Connector 4"/>
        <cdr:cNvCxnSpPr/>
      </cdr:nvCxnSpPr>
      <cdr:spPr>
        <a:xfrm xmlns:a="http://schemas.openxmlformats.org/drawingml/2006/main" flipV="1">
          <a:off x="2340074" y="603824"/>
          <a:ext cx="0" cy="3240359"/>
        </a:xfrm>
        <a:prstGeom xmlns:a="http://schemas.openxmlformats.org/drawingml/2006/main" prst="line">
          <a:avLst/>
        </a:prstGeom>
        <a:ln xmlns:a="http://schemas.openxmlformats.org/drawingml/2006/main">
          <a:prstDash val="dash"/>
        </a:ln>
      </cdr:spPr>
      <cdr:style>
        <a:lnRef xmlns:a="http://schemas.openxmlformats.org/drawingml/2006/main" idx="1">
          <a:schemeClr val="dk1"/>
        </a:lnRef>
        <a:fillRef xmlns:a="http://schemas.openxmlformats.org/drawingml/2006/main" idx="0">
          <a:schemeClr val="dk1"/>
        </a:fillRef>
        <a:effectRef xmlns:a="http://schemas.openxmlformats.org/drawingml/2006/main" idx="0">
          <a:schemeClr val="dk1"/>
        </a:effectRef>
        <a:fontRef xmlns:a="http://schemas.openxmlformats.org/drawingml/2006/main" idx="minor">
          <a:schemeClr val="tx1"/>
        </a:fontRef>
      </cdr:style>
    </cdr:cxn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E7D2FB-F871-4E9B-9CC1-8CF098AB8A8B}" type="datetimeFigureOut">
              <a:rPr lang="en-GB" smtClean="0"/>
              <a:pPr/>
              <a:t>20/01/2016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259692F-F0A1-4A0E-AD06-97D597CC59A8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02183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59692F-F0A1-4A0E-AD06-97D597CC59A8}" type="slidenum">
              <a:rPr lang="en-GB" smtClean="0"/>
              <a:pPr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5637943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59692F-F0A1-4A0E-AD06-97D597CC59A8}" type="slidenum">
              <a:rPr lang="en-GB" smtClean="0"/>
              <a:pPr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9836733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259692F-F0A1-4A0E-AD06-97D597CC59A8}" type="slidenum">
              <a:rPr lang="en-GB" smtClean="0"/>
              <a:pPr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811354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919" y="2130427"/>
            <a:ext cx="7773750" cy="1470025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839" y="3886200"/>
            <a:ext cx="6401912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CD00C-4C4B-4227-B909-4871770F5BE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CD00C-4C4B-4227-B909-4871770F5BE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80" y="1535113"/>
            <a:ext cx="40408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80" y="2174875"/>
            <a:ext cx="40408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832" y="1535113"/>
            <a:ext cx="404247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832" y="2174875"/>
            <a:ext cx="404247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CD00C-4C4B-4227-B909-4871770F5BE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6CD00C-4C4B-4227-B909-4871770F5BEE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80" y="274638"/>
            <a:ext cx="8231029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80" y="1600202"/>
            <a:ext cx="8231029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4339" y="6356352"/>
            <a:ext cx="21339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6CD00C-4C4B-4227-B909-4871770F5BEE}" type="slidenum">
              <a:rPr lang="en-GB" smtClean="0"/>
              <a:pPr/>
              <a:t>‹#›</a:t>
            </a:fld>
            <a:endParaRPr lang="en-GB"/>
          </a:p>
        </p:txBody>
      </p:sp>
      <p:pic>
        <p:nvPicPr>
          <p:cNvPr id="2050" name="Picture 2"/>
          <p:cNvPicPr>
            <a:picLocks noChangeAspect="1" noChangeArrowheads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9573" y="5877274"/>
            <a:ext cx="1402007" cy="835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3" r:id="rId3"/>
    <p:sldLayoutId id="2147483654" r:id="rId4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Palatino Linotype" panose="02040502050505030304" pitchFamily="18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482268" y="694276"/>
            <a:ext cx="2654141" cy="1379983"/>
          </a:xfrm>
          <a:prstGeom prst="rect">
            <a:avLst/>
          </a:prstGeom>
        </p:spPr>
        <p:txBody>
          <a:bodyPr vert="horz" anchor="b">
            <a:normAutofit fontScale="92500" lnSpcReduction="10000"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48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</a:defRPr>
            </a:lvl9pPr>
            <a:extLst/>
          </a:lstStyle>
          <a:p>
            <a:pPr algn="l" eaLnBrk="1" fontAlgn="auto" hangingPunct="1">
              <a:spcAft>
                <a:spcPts val="0"/>
              </a:spcAft>
              <a:defRPr/>
            </a:pPr>
            <a:r>
              <a:rPr lang="en-GB" dirty="0" smtClean="0">
                <a:solidFill>
                  <a:srgbClr val="1F497D"/>
                </a:solidFill>
                <a:effectLst/>
                <a:latin typeface="Palatino Linotype" panose="02040502050505030304" pitchFamily="18" charset="0"/>
              </a:rPr>
              <a:t>BRICS 2016</a:t>
            </a:r>
            <a:endParaRPr lang="en-GB" sz="2200" dirty="0" smtClean="0">
              <a:solidFill>
                <a:srgbClr val="1F497D"/>
              </a:solidFill>
              <a:effectLst/>
              <a:latin typeface="Palatino Linotype" panose="02040502050505030304" pitchFamily="18" charset="0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828378" y="2074259"/>
            <a:ext cx="7773750" cy="1829761"/>
          </a:xfrm>
          <a:prstGeom prst="rect">
            <a:avLst/>
          </a:prstGeom>
        </p:spPr>
        <p:txBody>
          <a:bodyPr vert="horz" anchor="b">
            <a:normAutofit fontScale="92500" lnSpcReduction="20000"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48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</a:defRPr>
            </a:lvl9pPr>
            <a:extLst/>
          </a:lstStyle>
          <a:p>
            <a:pPr eaLnBrk="1" fontAlgn="auto" hangingPunct="1">
              <a:spcAft>
                <a:spcPts val="0"/>
              </a:spcAft>
              <a:defRPr/>
            </a:pPr>
            <a:r>
              <a:rPr lang="en-GB" dirty="0" smtClean="0">
                <a:effectLst/>
                <a:latin typeface="Palatino Linotype" panose="02040502050505030304" pitchFamily="18" charset="0"/>
              </a:rPr>
              <a:t>Towards labour market indicator harmonization in BRICS countries</a:t>
            </a:r>
            <a:r>
              <a:rPr lang="en-GB" sz="2200" dirty="0" smtClean="0">
                <a:effectLst/>
                <a:latin typeface="Palatino Linotype" panose="02040502050505030304" pitchFamily="18" charset="0"/>
              </a:rPr>
              <a:t> </a:t>
            </a:r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482268" y="4786313"/>
            <a:ext cx="5193862" cy="1457052"/>
          </a:xfrm>
          <a:prstGeom prst="rect">
            <a:avLst/>
          </a:prstGeom>
        </p:spPr>
        <p:txBody>
          <a:bodyPr vert="horz" anchor="b">
            <a:normAutofit fontScale="92500" lnSpcReduction="10000"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 rtl="0" eaLnBrk="0" fontAlgn="base" hangingPunct="0">
              <a:spcBef>
                <a:spcPct val="0"/>
              </a:spcBef>
              <a:spcAft>
                <a:spcPct val="0"/>
              </a:spcAft>
              <a:defRPr sz="4800" b="1" kern="120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100" b="1">
                <a:solidFill>
                  <a:schemeClr val="tx2"/>
                </a:solidFill>
                <a:latin typeface="Lucida Sans Unicode" pitchFamily="34" charset="0"/>
              </a:defRPr>
            </a:lvl9pPr>
            <a:extLst/>
          </a:lstStyle>
          <a:p>
            <a:pPr algn="l" eaLnBrk="1" fontAlgn="auto" hangingPunct="1">
              <a:spcAft>
                <a:spcPts val="0"/>
              </a:spcAft>
              <a:defRPr/>
            </a:pPr>
            <a:r>
              <a:rPr lang="en-GB" sz="2000" dirty="0" smtClean="0">
                <a:solidFill>
                  <a:srgbClr val="1F497D"/>
                </a:solidFill>
                <a:effectLst/>
                <a:latin typeface="Palatino Linotype" panose="02040502050505030304" pitchFamily="18" charset="0"/>
              </a:rPr>
              <a:t>Steven </a:t>
            </a:r>
            <a:r>
              <a:rPr lang="en-GB" sz="2000" dirty="0" err="1" smtClean="0">
                <a:solidFill>
                  <a:srgbClr val="1F497D"/>
                </a:solidFill>
                <a:effectLst/>
                <a:latin typeface="Palatino Linotype" panose="02040502050505030304" pitchFamily="18" charset="0"/>
              </a:rPr>
              <a:t>Kapsos</a:t>
            </a:r>
            <a:endParaRPr lang="en-GB" sz="2000" dirty="0">
              <a:solidFill>
                <a:srgbClr val="1F497D"/>
              </a:solidFill>
              <a:effectLst/>
              <a:latin typeface="Palatino Linotype" panose="02040502050505030304" pitchFamily="18" charset="0"/>
            </a:endParaRPr>
          </a:p>
          <a:p>
            <a:pPr algn="l" eaLnBrk="1" fontAlgn="auto" hangingPunct="1">
              <a:spcAft>
                <a:spcPts val="0"/>
              </a:spcAft>
              <a:defRPr/>
            </a:pPr>
            <a:r>
              <a:rPr lang="fr-CH" sz="2000" dirty="0">
                <a:solidFill>
                  <a:srgbClr val="1F497D"/>
                </a:solidFill>
                <a:effectLst/>
                <a:latin typeface="Palatino Linotype" panose="02040502050505030304" pitchFamily="18" charset="0"/>
              </a:rPr>
              <a:t>International Labour  </a:t>
            </a:r>
            <a:r>
              <a:rPr lang="en-GB" sz="2000" dirty="0">
                <a:solidFill>
                  <a:srgbClr val="1F497D"/>
                </a:solidFill>
                <a:effectLst/>
                <a:latin typeface="Palatino Linotype" panose="02040502050505030304" pitchFamily="18" charset="0"/>
              </a:rPr>
              <a:t>Organization</a:t>
            </a:r>
          </a:p>
          <a:p>
            <a:pPr algn="l" eaLnBrk="1" fontAlgn="auto" hangingPunct="1">
              <a:spcAft>
                <a:spcPts val="0"/>
              </a:spcAft>
              <a:defRPr/>
            </a:pPr>
            <a:r>
              <a:rPr lang="fr-CH" sz="2000" dirty="0">
                <a:solidFill>
                  <a:srgbClr val="1F497D"/>
                </a:solidFill>
                <a:effectLst/>
                <a:latin typeface="Palatino Linotype" panose="02040502050505030304" pitchFamily="18" charset="0"/>
              </a:rPr>
              <a:t>Meeting of the </a:t>
            </a:r>
            <a:r>
              <a:rPr lang="fr-CH" sz="2000" dirty="0" err="1">
                <a:solidFill>
                  <a:srgbClr val="1F497D"/>
                </a:solidFill>
                <a:effectLst/>
                <a:latin typeface="Palatino Linotype" panose="02040502050505030304" pitchFamily="18" charset="0"/>
              </a:rPr>
              <a:t>Ministers</a:t>
            </a:r>
            <a:r>
              <a:rPr lang="fr-CH" sz="2000" dirty="0">
                <a:solidFill>
                  <a:srgbClr val="1F497D"/>
                </a:solidFill>
                <a:effectLst/>
                <a:latin typeface="Palatino Linotype" panose="02040502050505030304" pitchFamily="18" charset="0"/>
              </a:rPr>
              <a:t> of Labour and </a:t>
            </a:r>
            <a:r>
              <a:rPr lang="fr-CH" sz="2000" dirty="0" err="1">
                <a:solidFill>
                  <a:srgbClr val="1F497D"/>
                </a:solidFill>
                <a:effectLst/>
                <a:latin typeface="Palatino Linotype" panose="02040502050505030304" pitchFamily="18" charset="0"/>
              </a:rPr>
              <a:t>Employment</a:t>
            </a:r>
            <a:r>
              <a:rPr lang="fr-CH" sz="2000" dirty="0">
                <a:solidFill>
                  <a:srgbClr val="1F497D"/>
                </a:solidFill>
                <a:effectLst/>
                <a:latin typeface="Palatino Linotype" panose="02040502050505030304" pitchFamily="18" charset="0"/>
              </a:rPr>
              <a:t> of BRICS countries</a:t>
            </a:r>
            <a:endParaRPr lang="en-GB" sz="2000" dirty="0">
              <a:solidFill>
                <a:srgbClr val="1F497D"/>
              </a:solidFill>
              <a:effectLst/>
              <a:latin typeface="Palatino Linotype" panose="02040502050505030304" pitchFamily="18" charset="0"/>
            </a:endParaRPr>
          </a:p>
          <a:p>
            <a:pPr algn="l" eaLnBrk="1" fontAlgn="auto" hangingPunct="1">
              <a:spcAft>
                <a:spcPts val="0"/>
              </a:spcAft>
              <a:defRPr/>
            </a:pPr>
            <a:r>
              <a:rPr lang="en-GB" sz="2000" dirty="0">
                <a:solidFill>
                  <a:srgbClr val="1F497D"/>
                </a:solidFill>
                <a:effectLst/>
                <a:latin typeface="Palatino Linotype" panose="02040502050505030304" pitchFamily="18" charset="0"/>
              </a:rPr>
              <a:t>25-26 January 2016 </a:t>
            </a:r>
          </a:p>
        </p:txBody>
      </p:sp>
      <p:pic>
        <p:nvPicPr>
          <p:cNvPr id="10" name="Image 3" descr="EFS-ILO-org-V3-Blue.tif"/>
          <p:cNvPicPr>
            <a:picLocks noChangeAspect="1"/>
          </p:cNvPicPr>
          <p:nvPr/>
        </p:nvPicPr>
        <p:blipFill>
          <a:blip r:embed="rId2">
            <a:lum bright="4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4417" b="70206"/>
          <a:stretch>
            <a:fillRect/>
          </a:stretch>
        </p:blipFill>
        <p:spPr bwMode="auto">
          <a:xfrm>
            <a:off x="5677886" y="4786315"/>
            <a:ext cx="3467702" cy="2071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08125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 rot="5400000">
            <a:off x="3852000" y="-3852000"/>
            <a:ext cx="1440000" cy="91440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TextBox 5"/>
          <p:cNvSpPr txBox="1"/>
          <p:nvPr/>
        </p:nvSpPr>
        <p:spPr>
          <a:xfrm>
            <a:off x="324322" y="58280"/>
            <a:ext cx="8568952" cy="132343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GB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BRICS Labour market indicators: Key considerations</a:t>
            </a:r>
            <a:endParaRPr lang="en-GB" sz="4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alatino Linotype" panose="0204050205050503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68338" y="1700808"/>
            <a:ext cx="8280920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spcAft>
                <a:spcPts val="1800"/>
              </a:spcAft>
              <a:buSzPct val="80000"/>
              <a:buFont typeface="Wingdings" panose="05000000000000000000" pitchFamily="2" charset="2"/>
              <a:buChar char="§"/>
            </a:pPr>
            <a:r>
              <a:rPr lang="fr-CH" sz="2800" dirty="0" smtClean="0"/>
              <a:t>BRICS </a:t>
            </a:r>
            <a:r>
              <a:rPr lang="fr-CH" sz="2800" dirty="0" err="1" smtClean="0"/>
              <a:t>indicators</a:t>
            </a:r>
            <a:r>
              <a:rPr lang="fr-CH" sz="2800" dirty="0" smtClean="0"/>
              <a:t> must </a:t>
            </a:r>
            <a:r>
              <a:rPr lang="fr-CH" sz="2800" dirty="0" err="1" smtClean="0"/>
              <a:t>be</a:t>
            </a:r>
            <a:r>
              <a:rPr lang="fr-CH" sz="2800" dirty="0" smtClean="0"/>
              <a:t> </a:t>
            </a:r>
            <a:r>
              <a:rPr lang="fr-CH" sz="2800" dirty="0" err="1" smtClean="0"/>
              <a:t>comprehensive</a:t>
            </a:r>
            <a:r>
              <a:rPr lang="fr-CH" sz="2800" dirty="0" smtClean="0"/>
              <a:t> </a:t>
            </a:r>
            <a:r>
              <a:rPr lang="fr-CH" sz="2800" dirty="0" err="1" smtClean="0"/>
              <a:t>enough</a:t>
            </a:r>
            <a:r>
              <a:rPr lang="fr-CH" sz="2800" dirty="0" smtClean="0"/>
              <a:t> to:</a:t>
            </a:r>
          </a:p>
          <a:p>
            <a:pPr marL="914400" lvl="1" indent="-457200">
              <a:spcAft>
                <a:spcPts val="1800"/>
              </a:spcAft>
              <a:buSzPct val="80000"/>
              <a:buFont typeface="Wingdings" panose="05000000000000000000" pitchFamily="2" charset="2"/>
              <a:buChar char="§"/>
            </a:pPr>
            <a:r>
              <a:rPr lang="fr-CH" sz="2800" dirty="0" err="1" smtClean="0"/>
              <a:t>Reflect</a:t>
            </a:r>
            <a:r>
              <a:rPr lang="fr-CH" sz="2800" dirty="0" smtClean="0"/>
              <a:t> </a:t>
            </a:r>
            <a:r>
              <a:rPr lang="fr-CH" sz="2800" dirty="0" err="1" smtClean="0"/>
              <a:t>diversity</a:t>
            </a:r>
            <a:r>
              <a:rPr lang="fr-CH" sz="2800" dirty="0" smtClean="0"/>
              <a:t> </a:t>
            </a:r>
            <a:r>
              <a:rPr lang="fr-CH" sz="2800" dirty="0" err="1" smtClean="0"/>
              <a:t>across</a:t>
            </a:r>
            <a:r>
              <a:rPr lang="fr-CH" sz="2800" dirty="0" smtClean="0"/>
              <a:t> BRICS countries</a:t>
            </a:r>
          </a:p>
          <a:p>
            <a:pPr marL="914400" lvl="1" indent="-457200">
              <a:spcAft>
                <a:spcPts val="1800"/>
              </a:spcAft>
              <a:buSzPct val="80000"/>
              <a:buFont typeface="Wingdings" panose="05000000000000000000" pitchFamily="2" charset="2"/>
              <a:buChar char="§"/>
            </a:pPr>
            <a:r>
              <a:rPr lang="fr-CH" sz="2800" dirty="0" err="1" smtClean="0"/>
              <a:t>Provide</a:t>
            </a:r>
            <a:r>
              <a:rPr lang="fr-CH" sz="2800" dirty="0" smtClean="0"/>
              <a:t> a </a:t>
            </a:r>
            <a:r>
              <a:rPr lang="fr-CH" sz="2800" dirty="0" err="1" smtClean="0"/>
              <a:t>comprehensive</a:t>
            </a:r>
            <a:r>
              <a:rPr lang="fr-CH" sz="2800" dirty="0" smtClean="0"/>
              <a:t> </a:t>
            </a:r>
            <a:r>
              <a:rPr lang="fr-CH" sz="2800" dirty="0" err="1" smtClean="0"/>
              <a:t>picture</a:t>
            </a:r>
            <a:r>
              <a:rPr lang="fr-CH" sz="2800" dirty="0" smtClean="0"/>
              <a:t> of the labour </a:t>
            </a:r>
            <a:r>
              <a:rPr lang="fr-CH" sz="2800" dirty="0" err="1" smtClean="0"/>
              <a:t>market</a:t>
            </a:r>
            <a:r>
              <a:rPr lang="fr-CH" sz="2800" dirty="0" smtClean="0"/>
              <a:t> situation in </a:t>
            </a:r>
            <a:r>
              <a:rPr lang="fr-CH" sz="2800" dirty="0" err="1" smtClean="0"/>
              <a:t>each</a:t>
            </a:r>
            <a:r>
              <a:rPr lang="fr-CH" sz="2800" dirty="0" smtClean="0"/>
              <a:t> country</a:t>
            </a:r>
            <a:endParaRPr lang="en-CA" sz="2800" dirty="0" smtClean="0"/>
          </a:p>
          <a:p>
            <a:pPr marL="457200" indent="-457200">
              <a:spcAft>
                <a:spcPts val="1800"/>
              </a:spcAft>
              <a:buSzPct val="80000"/>
              <a:buFont typeface="Wingdings" panose="05000000000000000000" pitchFamily="2" charset="2"/>
              <a:buChar char="§"/>
            </a:pPr>
            <a:r>
              <a:rPr lang="en-CA" sz="2800" dirty="0" smtClean="0"/>
              <a:t>Most indicators must be available for each country</a:t>
            </a:r>
          </a:p>
          <a:p>
            <a:pPr marL="457200" indent="-457200">
              <a:spcAft>
                <a:spcPts val="1800"/>
              </a:spcAft>
              <a:buSzPct val="80000"/>
              <a:buFont typeface="Wingdings" panose="05000000000000000000" pitchFamily="2" charset="2"/>
              <a:buChar char="§"/>
            </a:pPr>
            <a:r>
              <a:rPr lang="en-CA" sz="2800" dirty="0" smtClean="0"/>
              <a:t>Data should be sufficiently comparable across BRICS countries</a:t>
            </a:r>
          </a:p>
        </p:txBody>
      </p:sp>
    </p:spTree>
    <p:extLst>
      <p:ext uri="{BB962C8B-B14F-4D97-AF65-F5344CB8AC3E}">
        <p14:creationId xmlns:p14="http://schemas.microsoft.com/office/powerpoint/2010/main" val="598487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 rot="5400000">
            <a:off x="3852000" y="-3852000"/>
            <a:ext cx="1440000" cy="91440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TextBox 5"/>
          <p:cNvSpPr txBox="1"/>
          <p:nvPr/>
        </p:nvSpPr>
        <p:spPr>
          <a:xfrm>
            <a:off x="0" y="58282"/>
            <a:ext cx="9145588" cy="132343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GB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Proposed BRICS Key Labour Market Indicators</a:t>
            </a:r>
            <a:endParaRPr lang="en-GB" sz="4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alatino Linotype" panose="0204050205050503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12354" y="1628800"/>
            <a:ext cx="8064896" cy="47397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spcAft>
                <a:spcPts val="1800"/>
              </a:spcAft>
              <a:buSzPct val="80000"/>
              <a:buFont typeface="Wingdings" panose="05000000000000000000" pitchFamily="2" charset="2"/>
              <a:buChar char="§"/>
            </a:pPr>
            <a:r>
              <a:rPr lang="fr-CH" sz="2800" dirty="0" smtClean="0"/>
              <a:t>20 key </a:t>
            </a:r>
            <a:r>
              <a:rPr lang="fr-CH" sz="2800" dirty="0" err="1" smtClean="0"/>
              <a:t>indicators</a:t>
            </a:r>
            <a:r>
              <a:rPr lang="fr-CH" sz="2800" dirty="0" smtClean="0"/>
              <a:t> </a:t>
            </a:r>
            <a:r>
              <a:rPr lang="fr-CH" sz="2800" dirty="0" err="1" smtClean="0"/>
              <a:t>across</a:t>
            </a:r>
            <a:r>
              <a:rPr lang="fr-CH" sz="2800" dirty="0" smtClean="0"/>
              <a:t> </a:t>
            </a:r>
            <a:r>
              <a:rPr lang="fr-CH" sz="2800" dirty="0" err="1" smtClean="0"/>
              <a:t>eight</a:t>
            </a:r>
            <a:r>
              <a:rPr lang="fr-CH" sz="2800" dirty="0" smtClean="0"/>
              <a:t> </a:t>
            </a:r>
            <a:r>
              <a:rPr lang="fr-CH" sz="2800" dirty="0" err="1" smtClean="0"/>
              <a:t>thematic</a:t>
            </a:r>
            <a:r>
              <a:rPr lang="fr-CH" sz="2800" dirty="0" smtClean="0"/>
              <a:t> areas:</a:t>
            </a:r>
          </a:p>
          <a:p>
            <a:pPr marL="971550" lvl="1" indent="-514350">
              <a:spcAft>
                <a:spcPts val="600"/>
              </a:spcAft>
              <a:buSzPct val="80000"/>
              <a:buFont typeface="+mj-lt"/>
              <a:buAutoNum type="arabicPeriod"/>
            </a:pPr>
            <a:r>
              <a:rPr lang="fr-CH" sz="2800" b="1" dirty="0" smtClean="0"/>
              <a:t>Labour force and </a:t>
            </a:r>
            <a:r>
              <a:rPr lang="fr-CH" sz="2800" b="1" dirty="0" err="1" smtClean="0"/>
              <a:t>employment</a:t>
            </a:r>
            <a:r>
              <a:rPr lang="fr-CH" sz="2800" b="1" dirty="0" smtClean="0"/>
              <a:t> (4)</a:t>
            </a:r>
          </a:p>
          <a:p>
            <a:pPr marL="971550" lvl="1" indent="-514350">
              <a:spcAft>
                <a:spcPts val="600"/>
              </a:spcAft>
              <a:buSzPct val="80000"/>
              <a:buFont typeface="+mj-lt"/>
              <a:buAutoNum type="arabicPeriod"/>
            </a:pPr>
            <a:r>
              <a:rPr lang="fr-CH" sz="2800" b="1" dirty="0" err="1" smtClean="0"/>
              <a:t>Informality</a:t>
            </a:r>
            <a:r>
              <a:rPr lang="fr-CH" sz="2800" b="1" dirty="0" smtClean="0"/>
              <a:t> (2)</a:t>
            </a:r>
            <a:endParaRPr lang="en-CA" sz="2800" dirty="0"/>
          </a:p>
          <a:p>
            <a:pPr marL="971550" lvl="1" indent="-514350">
              <a:spcAft>
                <a:spcPts val="600"/>
              </a:spcAft>
              <a:buSzPct val="80000"/>
              <a:buFont typeface="+mj-lt"/>
              <a:buAutoNum type="arabicPeriod"/>
            </a:pPr>
            <a:r>
              <a:rPr lang="en-CA" sz="2800" b="1" dirty="0" smtClean="0"/>
              <a:t>Unemployment and labour underutilization (2)</a:t>
            </a:r>
          </a:p>
          <a:p>
            <a:pPr marL="971550" lvl="1" indent="-514350">
              <a:spcAft>
                <a:spcPts val="600"/>
              </a:spcAft>
              <a:buSzPct val="80000"/>
              <a:buFont typeface="+mj-lt"/>
              <a:buAutoNum type="arabicPeriod"/>
            </a:pPr>
            <a:r>
              <a:rPr lang="en-CA" sz="2800" b="1" dirty="0" smtClean="0"/>
              <a:t>Education (2)</a:t>
            </a:r>
          </a:p>
          <a:p>
            <a:pPr marL="971550" lvl="1" indent="-514350">
              <a:spcAft>
                <a:spcPts val="600"/>
              </a:spcAft>
              <a:buSzPct val="80000"/>
              <a:buFont typeface="+mj-lt"/>
              <a:buAutoNum type="arabicPeriod"/>
            </a:pPr>
            <a:r>
              <a:rPr lang="en-CA" sz="2800" b="1" dirty="0" smtClean="0"/>
              <a:t>Productivity, wages and inequality (3)</a:t>
            </a:r>
          </a:p>
          <a:p>
            <a:pPr marL="971550" lvl="1" indent="-514350">
              <a:spcAft>
                <a:spcPts val="600"/>
              </a:spcAft>
              <a:buSzPct val="80000"/>
              <a:buFont typeface="+mj-lt"/>
              <a:buAutoNum type="arabicPeriod"/>
            </a:pPr>
            <a:r>
              <a:rPr lang="en-CA" sz="2800" b="1" dirty="0" smtClean="0"/>
              <a:t>Social protection (3)</a:t>
            </a:r>
          </a:p>
          <a:p>
            <a:pPr marL="971550" lvl="1" indent="-514350">
              <a:spcAft>
                <a:spcPts val="600"/>
              </a:spcAft>
              <a:buSzPct val="80000"/>
              <a:buFont typeface="+mj-lt"/>
              <a:buAutoNum type="arabicPeriod"/>
            </a:pPr>
            <a:r>
              <a:rPr lang="en-CA" sz="2800" b="1" dirty="0" smtClean="0"/>
              <a:t>Social dialogue (2)</a:t>
            </a:r>
          </a:p>
          <a:p>
            <a:pPr marL="971550" lvl="1" indent="-514350">
              <a:spcAft>
                <a:spcPts val="600"/>
              </a:spcAft>
              <a:buSzPct val="80000"/>
              <a:buFont typeface="+mj-lt"/>
              <a:buAutoNum type="arabicPeriod"/>
            </a:pPr>
            <a:r>
              <a:rPr lang="en-CA" sz="2800" b="1" dirty="0" smtClean="0"/>
              <a:t>Occupational safety (2)</a:t>
            </a:r>
            <a:endParaRPr lang="fr-CH" sz="2800" b="1" dirty="0" smtClean="0"/>
          </a:p>
        </p:txBody>
      </p:sp>
    </p:spTree>
    <p:extLst>
      <p:ext uri="{BB962C8B-B14F-4D97-AF65-F5344CB8AC3E}">
        <p14:creationId xmlns:p14="http://schemas.microsoft.com/office/powerpoint/2010/main" val="645016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 rot="5400000">
            <a:off x="3852000" y="-3852000"/>
            <a:ext cx="1440000" cy="91440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TextBox 5"/>
          <p:cNvSpPr txBox="1"/>
          <p:nvPr/>
        </p:nvSpPr>
        <p:spPr>
          <a:xfrm>
            <a:off x="0" y="58281"/>
            <a:ext cx="9145588" cy="132343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GB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ILO Report on BRICS Labour Market Indicators</a:t>
            </a:r>
            <a:endParaRPr lang="en-GB" sz="4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alatino Linotype" panose="0204050205050503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75556" y="1988840"/>
            <a:ext cx="7992888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spcAft>
                <a:spcPts val="1800"/>
              </a:spcAft>
              <a:buSzPct val="80000"/>
              <a:buFont typeface="Wingdings" panose="05000000000000000000" pitchFamily="2" charset="2"/>
              <a:buChar char="§"/>
            </a:pPr>
            <a:r>
              <a:rPr lang="fr-CH" sz="2800" dirty="0" err="1" smtClean="0"/>
              <a:t>Provides</a:t>
            </a:r>
            <a:r>
              <a:rPr lang="fr-CH" sz="2800" dirty="0" smtClean="0"/>
              <a:t> </a:t>
            </a:r>
            <a:r>
              <a:rPr lang="fr-CH" sz="2800" dirty="0" err="1" smtClean="0"/>
              <a:t>rationale</a:t>
            </a:r>
            <a:r>
              <a:rPr lang="fr-CH" sz="2800" dirty="0" smtClean="0"/>
              <a:t> and concepts/</a:t>
            </a:r>
            <a:r>
              <a:rPr lang="fr-CH" sz="2800" dirty="0" err="1" smtClean="0"/>
              <a:t>definitions</a:t>
            </a:r>
            <a:r>
              <a:rPr lang="fr-CH" sz="2800" dirty="0" smtClean="0"/>
              <a:t> for </a:t>
            </a:r>
            <a:r>
              <a:rPr lang="fr-CH" sz="2800" dirty="0" err="1" smtClean="0"/>
              <a:t>each</a:t>
            </a:r>
            <a:r>
              <a:rPr lang="fr-CH" sz="2800" dirty="0" smtClean="0"/>
              <a:t> </a:t>
            </a:r>
            <a:r>
              <a:rPr lang="fr-CH" sz="2800" dirty="0" err="1" smtClean="0"/>
              <a:t>indicator</a:t>
            </a:r>
            <a:r>
              <a:rPr lang="fr-CH" sz="2800" dirty="0" smtClean="0"/>
              <a:t> </a:t>
            </a:r>
            <a:endParaRPr lang="en-CA" sz="2800" b="1" dirty="0" smtClean="0"/>
          </a:p>
          <a:p>
            <a:pPr marL="457200" indent="-457200">
              <a:spcAft>
                <a:spcPts val="1800"/>
              </a:spcAft>
              <a:buSzPct val="80000"/>
              <a:buFont typeface="Wingdings" panose="05000000000000000000" pitchFamily="2" charset="2"/>
              <a:buChar char="§"/>
            </a:pPr>
            <a:r>
              <a:rPr lang="en-CA" sz="2800" dirty="0" smtClean="0"/>
              <a:t>Examines data availability and comparability for these indicators across BRICS countries</a:t>
            </a:r>
          </a:p>
          <a:p>
            <a:pPr marL="457200" indent="-457200">
              <a:spcAft>
                <a:spcPts val="1800"/>
              </a:spcAft>
              <a:buSzPct val="80000"/>
              <a:buFont typeface="Wingdings" panose="05000000000000000000" pitchFamily="2" charset="2"/>
              <a:buChar char="§"/>
            </a:pPr>
            <a:r>
              <a:rPr lang="en-CA" sz="2800" dirty="0" smtClean="0"/>
              <a:t>Half of the proposed indicators are being considered for SDG monitoring</a:t>
            </a:r>
          </a:p>
        </p:txBody>
      </p:sp>
    </p:spTree>
    <p:extLst>
      <p:ext uri="{BB962C8B-B14F-4D97-AF65-F5344CB8AC3E}">
        <p14:creationId xmlns:p14="http://schemas.microsoft.com/office/powerpoint/2010/main" val="4026386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 rot="5400000">
            <a:off x="3852000" y="-3852000"/>
            <a:ext cx="1440000" cy="91440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TextBox 6"/>
          <p:cNvSpPr txBox="1"/>
          <p:nvPr/>
        </p:nvSpPr>
        <p:spPr>
          <a:xfrm>
            <a:off x="972394" y="58281"/>
            <a:ext cx="7344816" cy="132343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fr-CH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Data </a:t>
            </a:r>
            <a:r>
              <a:rPr lang="fr-CH" sz="40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availability</a:t>
            </a:r>
            <a:r>
              <a:rPr lang="fr-CH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 of </a:t>
            </a:r>
            <a:r>
              <a:rPr lang="fr-CH" sz="40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proposed</a:t>
            </a:r>
            <a:r>
              <a:rPr lang="fr-CH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 </a:t>
            </a:r>
            <a:r>
              <a:rPr lang="fr-CH" sz="4000" b="1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indicators</a:t>
            </a:r>
            <a:endParaRPr lang="en-GB" sz="4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alatino Linotype" panose="0204050205050503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52314" y="6451873"/>
            <a:ext cx="626469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H" sz="1200" dirty="0" smtClean="0"/>
              <a:t>Source: ILO, </a:t>
            </a:r>
            <a:r>
              <a:rPr lang="en-GB" sz="1200" dirty="0" smtClean="0"/>
              <a:t>“Towards a harmonized set of BRICS key labour market indicators” (Geneva, 2015).</a:t>
            </a:r>
            <a:endParaRPr lang="en-GB" sz="1200" dirty="0"/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3122613" y="3573463"/>
            <a:ext cx="91455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0809735"/>
              </p:ext>
            </p:extLst>
          </p:nvPr>
        </p:nvGraphicFramePr>
        <p:xfrm>
          <a:off x="252314" y="1706563"/>
          <a:ext cx="6012482" cy="4241292"/>
        </p:xfrm>
        <a:graphic>
          <a:graphicData uri="http://schemas.openxmlformats.org/drawingml/2006/table">
            <a:tbl>
              <a:tblPr firstRow="1" firstCol="1" bandRow="1"/>
              <a:tblGrid>
                <a:gridCol w="2439574"/>
                <a:gridCol w="714146"/>
                <a:gridCol w="714872"/>
                <a:gridCol w="714146"/>
                <a:gridCol w="714872"/>
                <a:gridCol w="714872"/>
              </a:tblGrid>
              <a:tr h="3810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GB" sz="1100" dirty="0">
                        <a:effectLst/>
                        <a:latin typeface="Calibri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Brazil</a:t>
                      </a:r>
                      <a:endParaRPr lang="en-GB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China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India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Russian Fed.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b="1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South Africa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1.</a:t>
                      </a:r>
                      <a:r>
                        <a:rPr lang="en-GB" sz="11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GB" sz="11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Labour force participation rate</a:t>
                      </a:r>
                      <a:endParaRPr lang="en-GB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GB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0B050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2.</a:t>
                      </a:r>
                      <a:r>
                        <a:rPr lang="en-GB" sz="11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GB" sz="11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Employment-to-population ratio</a:t>
                      </a:r>
                      <a:endParaRPr lang="en-GB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GB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B050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3.</a:t>
                      </a:r>
                      <a:r>
                        <a:rPr lang="en-GB" sz="11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r>
                        <a:rPr lang="en-GB" sz="11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Share of employment by sector</a:t>
                      </a:r>
                      <a:endParaRPr lang="en-GB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GB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B050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4.</a:t>
                      </a:r>
                      <a:r>
                        <a:rPr lang="en-GB" sz="11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 </a:t>
                      </a:r>
                      <a:r>
                        <a:rPr lang="en-GB" sz="11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Share of employment by occupation</a:t>
                      </a:r>
                      <a:endParaRPr lang="en-GB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GB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B050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5.</a:t>
                      </a:r>
                      <a:r>
                        <a:rPr lang="en-GB" sz="11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 </a:t>
                      </a:r>
                      <a:r>
                        <a:rPr lang="en-GB" sz="11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Share of informal employment</a:t>
                      </a:r>
                      <a:endParaRPr lang="en-GB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6.</a:t>
                      </a:r>
                      <a:r>
                        <a:rPr lang="en-GB" sz="11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 </a:t>
                      </a:r>
                      <a:r>
                        <a:rPr lang="en-GB" sz="11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Share of employment by status</a:t>
                      </a:r>
                      <a:endParaRPr lang="en-GB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GB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B050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7.</a:t>
                      </a: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 </a:t>
                      </a: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Unemployment rate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GB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B050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8.</a:t>
                      </a:r>
                      <a:r>
                        <a:rPr lang="en-GB" sz="11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 </a:t>
                      </a:r>
                      <a:r>
                        <a:rPr lang="en-GB" sz="11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NEET rate</a:t>
                      </a:r>
                      <a:endParaRPr lang="en-GB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GB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9.</a:t>
                      </a: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 La</a:t>
                      </a: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bour force by education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GB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B050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10.</a:t>
                      </a:r>
                      <a:r>
                        <a:rPr lang="en-GB" sz="11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 </a:t>
                      </a:r>
                      <a:r>
                        <a:rPr lang="en-GB" sz="11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Unemployment by education</a:t>
                      </a:r>
                      <a:endParaRPr lang="en-GB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GB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B050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11.</a:t>
                      </a:r>
                      <a:r>
                        <a:rPr lang="en-GB" sz="11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 </a:t>
                      </a:r>
                      <a:r>
                        <a:rPr lang="en-GB" sz="11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Labour productivity</a:t>
                      </a:r>
                      <a:endParaRPr lang="en-GB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GB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GB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B050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12.</a:t>
                      </a: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 </a:t>
                      </a: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Real average monthly wage growth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GB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GB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B050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13.</a:t>
                      </a: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 </a:t>
                      </a: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Labour income share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GB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GB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B050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14.</a:t>
                      </a: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 S</a:t>
                      </a: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ocial security expenditure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GB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GB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B050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15.</a:t>
                      </a: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 U</a:t>
                      </a: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nemployment benefits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GB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GB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B050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16.  Active contributors to a pension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GB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GB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GB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B050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17.</a:t>
                      </a: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 </a:t>
                      </a: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Trade union density rate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GB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GB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B050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18.</a:t>
                      </a: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 </a:t>
                      </a: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Collective bargaining coverage rate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GB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GB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B050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19.</a:t>
                      </a: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 </a:t>
                      </a: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Occupational injury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GB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GB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GB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0000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20.</a:t>
                      </a: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 </a:t>
                      </a: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Calibri"/>
                        </a:rPr>
                        <a:t>Labour inspection rate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GB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GB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GB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70720311"/>
              </p:ext>
            </p:extLst>
          </p:nvPr>
        </p:nvGraphicFramePr>
        <p:xfrm>
          <a:off x="6579282" y="2983868"/>
          <a:ext cx="2232248" cy="1179189"/>
        </p:xfrm>
        <a:graphic>
          <a:graphicData uri="http://schemas.openxmlformats.org/drawingml/2006/table">
            <a:tbl>
              <a:tblPr firstRow="1" firstCol="1" bandRow="1"/>
              <a:tblGrid>
                <a:gridCol w="615860"/>
                <a:gridCol w="1616388"/>
              </a:tblGrid>
              <a:tr h="45757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GB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Available for all or nearly all years</a:t>
                      </a:r>
                      <a:endParaRPr lang="en-GB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6080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Available for some years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36080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 </a:t>
                      </a:r>
                      <a:endParaRPr lang="en-GB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100" dirty="0">
                          <a:solidFill>
                            <a:srgbClr val="000000"/>
                          </a:solidFill>
                          <a:effectLst/>
                          <a:latin typeface="Calibri"/>
                          <a:ea typeface="Times New Roman"/>
                          <a:cs typeface="Times New Roman"/>
                        </a:rPr>
                        <a:t>Not available</a:t>
                      </a:r>
                      <a:endParaRPr lang="en-GB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45763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 rot="5400000">
            <a:off x="3852000" y="-3852000"/>
            <a:ext cx="1440000" cy="91440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TextBox 5"/>
          <p:cNvSpPr txBox="1"/>
          <p:nvPr/>
        </p:nvSpPr>
        <p:spPr>
          <a:xfrm>
            <a:off x="324322" y="366057"/>
            <a:ext cx="8496944" cy="70788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GB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Issues to consider</a:t>
            </a:r>
            <a:endParaRPr lang="en-GB" sz="4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alatino Linotype" panose="0204050205050503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12354" y="1454596"/>
            <a:ext cx="7920880" cy="50937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spcAft>
                <a:spcPts val="1800"/>
              </a:spcAft>
              <a:buSzPct val="80000"/>
              <a:buFont typeface="Wingdings" panose="05000000000000000000" pitchFamily="2" charset="2"/>
              <a:buChar char="§"/>
            </a:pPr>
            <a:r>
              <a:rPr lang="fr-CH" sz="2800" dirty="0" err="1" smtClean="0"/>
              <a:t>Some</a:t>
            </a:r>
            <a:r>
              <a:rPr lang="fr-CH" sz="2800" dirty="0" smtClean="0"/>
              <a:t> BRICS countries have </a:t>
            </a:r>
            <a:r>
              <a:rPr lang="fr-CH" sz="2800" dirty="0" err="1" smtClean="0"/>
              <a:t>limited</a:t>
            </a:r>
            <a:r>
              <a:rPr lang="fr-CH" sz="2800" dirty="0" smtClean="0"/>
              <a:t> data, </a:t>
            </a:r>
            <a:r>
              <a:rPr lang="fr-CH" sz="2800" dirty="0" err="1" smtClean="0"/>
              <a:t>either</a:t>
            </a:r>
            <a:r>
              <a:rPr lang="fr-CH" sz="2800" dirty="0" smtClean="0"/>
              <a:t> due to </a:t>
            </a:r>
            <a:r>
              <a:rPr lang="fr-CH" sz="2800" dirty="0" err="1" smtClean="0"/>
              <a:t>less</a:t>
            </a:r>
            <a:r>
              <a:rPr lang="fr-CH" sz="2800" dirty="0" smtClean="0"/>
              <a:t> </a:t>
            </a:r>
            <a:r>
              <a:rPr lang="fr-CH" sz="2800" dirty="0" err="1" smtClean="0"/>
              <a:t>frequent</a:t>
            </a:r>
            <a:r>
              <a:rPr lang="fr-CH" sz="2800" dirty="0" smtClean="0"/>
              <a:t> </a:t>
            </a:r>
            <a:r>
              <a:rPr lang="fr-CH" sz="2800" dirty="0" err="1" smtClean="0"/>
              <a:t>surveys</a:t>
            </a:r>
            <a:r>
              <a:rPr lang="fr-CH" sz="2800" dirty="0" smtClean="0"/>
              <a:t> or limitations on </a:t>
            </a:r>
            <a:r>
              <a:rPr lang="fr-CH" sz="2800" dirty="0" err="1" smtClean="0"/>
              <a:t>dissemination</a:t>
            </a:r>
            <a:r>
              <a:rPr lang="fr-CH" sz="2800" dirty="0" smtClean="0"/>
              <a:t> of certain </a:t>
            </a:r>
            <a:r>
              <a:rPr lang="fr-CH" sz="2800" dirty="0" err="1" smtClean="0"/>
              <a:t>indicators</a:t>
            </a:r>
            <a:endParaRPr lang="en-CA" sz="2800" b="1" dirty="0" smtClean="0"/>
          </a:p>
          <a:p>
            <a:pPr marL="457200" indent="-457200">
              <a:spcAft>
                <a:spcPts val="1800"/>
              </a:spcAft>
              <a:buSzPct val="80000"/>
              <a:buFont typeface="Wingdings" panose="05000000000000000000" pitchFamily="2" charset="2"/>
              <a:buChar char="§"/>
            </a:pPr>
            <a:r>
              <a:rPr lang="en-CA" sz="2800" dirty="0" smtClean="0"/>
              <a:t>Occupational safety indicators are generally not well covered</a:t>
            </a:r>
          </a:p>
          <a:p>
            <a:pPr marL="457200" indent="-457200">
              <a:spcAft>
                <a:spcPts val="1800"/>
              </a:spcAft>
              <a:buSzPct val="80000"/>
              <a:buFont typeface="Wingdings" panose="05000000000000000000" pitchFamily="2" charset="2"/>
              <a:buChar char="§"/>
            </a:pPr>
            <a:r>
              <a:rPr lang="en-CA" sz="2800" dirty="0" smtClean="0"/>
              <a:t>Some comparability issues: differences in geographic coverage, definitions of working-age, reference periods and labour market concepts</a:t>
            </a:r>
          </a:p>
          <a:p>
            <a:pPr marL="457200" indent="-457200">
              <a:spcAft>
                <a:spcPts val="1800"/>
              </a:spcAft>
              <a:buSzPct val="80000"/>
              <a:buFont typeface="Wingdings" panose="05000000000000000000" pitchFamily="2" charset="2"/>
              <a:buChar char="§"/>
            </a:pPr>
            <a:r>
              <a:rPr lang="en-CA" sz="2800" dirty="0" smtClean="0"/>
              <a:t>These issues should not prohibit development     of BRICS labour market indicators</a:t>
            </a:r>
          </a:p>
        </p:txBody>
      </p:sp>
    </p:spTree>
    <p:extLst>
      <p:ext uri="{BB962C8B-B14F-4D97-AF65-F5344CB8AC3E}">
        <p14:creationId xmlns:p14="http://schemas.microsoft.com/office/powerpoint/2010/main" val="4215634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 rot="5400000">
            <a:off x="3852000" y="-3852000"/>
            <a:ext cx="1440000" cy="91440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TextBox 5"/>
          <p:cNvSpPr txBox="1"/>
          <p:nvPr/>
        </p:nvSpPr>
        <p:spPr>
          <a:xfrm>
            <a:off x="324322" y="58281"/>
            <a:ext cx="8496944" cy="132343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GB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BRICS Labour and Employment Information Exchange</a:t>
            </a:r>
            <a:endParaRPr lang="en-GB" sz="4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alatino Linotype" panose="0204050205050503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11560" y="1772816"/>
            <a:ext cx="7920880" cy="46628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spcAft>
                <a:spcPts val="1800"/>
              </a:spcAft>
              <a:buSzPct val="80000"/>
              <a:buFont typeface="Wingdings" panose="05000000000000000000" pitchFamily="2" charset="2"/>
              <a:buChar char="§"/>
            </a:pPr>
            <a:r>
              <a:rPr lang="fr-CH" sz="2800" dirty="0" smtClean="0"/>
              <a:t>Labour and </a:t>
            </a:r>
            <a:r>
              <a:rPr lang="fr-CH" sz="2800" dirty="0" err="1" smtClean="0"/>
              <a:t>employment</a:t>
            </a:r>
            <a:r>
              <a:rPr lang="fr-CH" sz="2800" dirty="0" smtClean="0"/>
              <a:t> information exchange </a:t>
            </a:r>
            <a:r>
              <a:rPr lang="fr-CH" sz="2800" dirty="0" err="1" smtClean="0"/>
              <a:t>website</a:t>
            </a:r>
            <a:r>
              <a:rPr lang="fr-CH" sz="2800" dirty="0" smtClean="0"/>
              <a:t> </a:t>
            </a:r>
            <a:r>
              <a:rPr lang="fr-CH" sz="2800" dirty="0" err="1" smtClean="0"/>
              <a:t>piloted</a:t>
            </a:r>
            <a:r>
              <a:rPr lang="fr-CH" sz="2800" dirty="0" smtClean="0"/>
              <a:t> </a:t>
            </a:r>
            <a:r>
              <a:rPr lang="fr-CH" sz="2800" dirty="0" err="1" smtClean="0"/>
              <a:t>under</a:t>
            </a:r>
            <a:r>
              <a:rPr lang="fr-CH" sz="2800" dirty="0" smtClean="0"/>
              <a:t> </a:t>
            </a:r>
            <a:r>
              <a:rPr lang="fr-CH" sz="2800" dirty="0" err="1" smtClean="0"/>
              <a:t>Russian</a:t>
            </a:r>
            <a:r>
              <a:rPr lang="fr-CH" sz="2800" dirty="0" smtClean="0"/>
              <a:t> </a:t>
            </a:r>
            <a:r>
              <a:rPr lang="fr-CH" sz="2800" dirty="0" err="1" smtClean="0"/>
              <a:t>Chairmanship</a:t>
            </a:r>
            <a:endParaRPr lang="fr-CH" sz="2800" dirty="0" smtClean="0"/>
          </a:p>
          <a:p>
            <a:pPr marL="457200" indent="-457200">
              <a:spcAft>
                <a:spcPts val="1800"/>
              </a:spcAft>
              <a:buSzPct val="80000"/>
              <a:buFont typeface="Wingdings" panose="05000000000000000000" pitchFamily="2" charset="2"/>
              <a:buChar char="§"/>
            </a:pPr>
            <a:r>
              <a:rPr lang="fr-CH" sz="2800" dirty="0" err="1" smtClean="0"/>
              <a:t>Need</a:t>
            </a:r>
            <a:r>
              <a:rPr lang="fr-CH" sz="2800" dirty="0" smtClean="0"/>
              <a:t> for </a:t>
            </a:r>
            <a:r>
              <a:rPr lang="fr-CH" sz="2800" dirty="0" err="1" smtClean="0"/>
              <a:t>strengtehned</a:t>
            </a:r>
            <a:r>
              <a:rPr lang="fr-CH" sz="2800" dirty="0" smtClean="0"/>
              <a:t> coordination </a:t>
            </a:r>
            <a:r>
              <a:rPr lang="fr-CH" sz="2800" dirty="0" err="1" smtClean="0"/>
              <a:t>across</a:t>
            </a:r>
            <a:r>
              <a:rPr lang="fr-CH" sz="2800" dirty="0" smtClean="0"/>
              <a:t> BRICS national </a:t>
            </a:r>
            <a:r>
              <a:rPr lang="fr-CH" sz="2800" dirty="0" err="1" smtClean="0"/>
              <a:t>statistical</a:t>
            </a:r>
            <a:r>
              <a:rPr lang="fr-CH" sz="2800" dirty="0" smtClean="0"/>
              <a:t> offices</a:t>
            </a:r>
          </a:p>
          <a:p>
            <a:pPr marL="457200" indent="-457200">
              <a:spcAft>
                <a:spcPts val="1800"/>
              </a:spcAft>
              <a:buSzPct val="80000"/>
              <a:buFont typeface="Wingdings" panose="05000000000000000000" pitchFamily="2" charset="2"/>
              <a:buChar char="§"/>
            </a:pPr>
            <a:r>
              <a:rPr lang="fr-CH" sz="2800" dirty="0" smtClean="0"/>
              <a:t>ILO stands </a:t>
            </a:r>
            <a:r>
              <a:rPr lang="fr-CH" sz="2800" dirty="0" err="1" smtClean="0"/>
              <a:t>ready</a:t>
            </a:r>
            <a:r>
              <a:rPr lang="fr-CH" sz="2800" dirty="0" smtClean="0"/>
              <a:t> to support </a:t>
            </a:r>
            <a:r>
              <a:rPr lang="fr-CH" sz="2800" dirty="0" err="1" smtClean="0"/>
              <a:t>this</a:t>
            </a:r>
            <a:r>
              <a:rPr lang="fr-CH" sz="2800" dirty="0" smtClean="0"/>
              <a:t> effort, </a:t>
            </a:r>
            <a:r>
              <a:rPr lang="fr-CH" sz="2800" dirty="0" err="1" smtClean="0"/>
              <a:t>particularly</a:t>
            </a:r>
            <a:r>
              <a:rPr lang="fr-CH" sz="2800" dirty="0" smtClean="0"/>
              <a:t>  in the areas of data production, </a:t>
            </a:r>
            <a:r>
              <a:rPr lang="fr-CH" sz="2800" dirty="0" err="1" smtClean="0"/>
              <a:t>analysis</a:t>
            </a:r>
            <a:r>
              <a:rPr lang="fr-CH" sz="2800" dirty="0" smtClean="0"/>
              <a:t> and </a:t>
            </a:r>
            <a:r>
              <a:rPr lang="fr-CH" sz="2800" dirty="0" err="1" smtClean="0"/>
              <a:t>harmonization</a:t>
            </a:r>
            <a:r>
              <a:rPr lang="fr-CH" sz="2800" dirty="0" smtClean="0"/>
              <a:t> of key concepts and </a:t>
            </a:r>
            <a:r>
              <a:rPr lang="fr-CH" sz="2800" dirty="0" err="1" smtClean="0"/>
              <a:t>definitions</a:t>
            </a:r>
            <a:r>
              <a:rPr lang="fr-CH" sz="2800" dirty="0" smtClean="0"/>
              <a:t> </a:t>
            </a:r>
            <a:r>
              <a:rPr lang="fr-CH" sz="2800" dirty="0" err="1" smtClean="0"/>
              <a:t>across</a:t>
            </a:r>
            <a:r>
              <a:rPr lang="fr-CH" sz="2800" dirty="0" smtClean="0"/>
              <a:t> BRICS countries</a:t>
            </a:r>
          </a:p>
          <a:p>
            <a:pPr marL="457200" indent="-457200">
              <a:spcAft>
                <a:spcPts val="1800"/>
              </a:spcAft>
              <a:buSzPct val="80000"/>
              <a:buFont typeface="Wingdings" panose="05000000000000000000" pitchFamily="2" charset="2"/>
              <a:buChar char="§"/>
            </a:pPr>
            <a:endParaRPr lang="en-CA" sz="2800" b="1" dirty="0" smtClean="0"/>
          </a:p>
        </p:txBody>
      </p:sp>
    </p:spTree>
    <p:extLst>
      <p:ext uri="{BB962C8B-B14F-4D97-AF65-F5344CB8AC3E}">
        <p14:creationId xmlns:p14="http://schemas.microsoft.com/office/powerpoint/2010/main" val="3503657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 rot="5400000">
            <a:off x="3852000" y="-3852000"/>
            <a:ext cx="1440000" cy="91440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TextBox 5"/>
          <p:cNvSpPr txBox="1"/>
          <p:nvPr/>
        </p:nvSpPr>
        <p:spPr>
          <a:xfrm>
            <a:off x="2988618" y="366057"/>
            <a:ext cx="2772282" cy="707886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GB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Overview</a:t>
            </a:r>
            <a:endParaRPr lang="en-GB" sz="4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alatino Linotype" panose="0204050205050503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440000" y="1988840"/>
            <a:ext cx="6084962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spcAft>
                <a:spcPts val="1800"/>
              </a:spcAft>
              <a:buSzPct val="80000"/>
              <a:buFont typeface="Wingdings" panose="05000000000000000000" pitchFamily="2" charset="2"/>
              <a:buChar char="§"/>
            </a:pPr>
            <a:r>
              <a:rPr lang="fr-CH" sz="2800" dirty="0" smtClean="0"/>
              <a:t>The </a:t>
            </a:r>
            <a:r>
              <a:rPr lang="fr-CH" sz="2800" dirty="0" err="1" smtClean="0"/>
              <a:t>context</a:t>
            </a:r>
            <a:r>
              <a:rPr lang="fr-CH" sz="2800" dirty="0" smtClean="0"/>
              <a:t>: </a:t>
            </a:r>
            <a:r>
              <a:rPr lang="fr-CH" sz="2800" dirty="0" err="1" smtClean="0"/>
              <a:t>Snapshot</a:t>
            </a:r>
            <a:r>
              <a:rPr lang="fr-CH" sz="2800" dirty="0" smtClean="0"/>
              <a:t> of BRICS labour </a:t>
            </a:r>
            <a:r>
              <a:rPr lang="fr-CH" sz="2800" dirty="0" err="1" smtClean="0"/>
              <a:t>markets</a:t>
            </a:r>
            <a:endParaRPr lang="fr-CH" sz="2800" dirty="0" smtClean="0"/>
          </a:p>
          <a:p>
            <a:pPr marL="457200" indent="-457200">
              <a:spcAft>
                <a:spcPts val="1800"/>
              </a:spcAft>
              <a:buSzPct val="80000"/>
              <a:buFont typeface="Wingdings" panose="05000000000000000000" pitchFamily="2" charset="2"/>
              <a:buChar char="§"/>
            </a:pPr>
            <a:r>
              <a:rPr lang="en-CA" sz="2800" dirty="0" smtClean="0"/>
              <a:t>BRICS labour market indicators:</a:t>
            </a:r>
          </a:p>
          <a:p>
            <a:pPr marL="914400" lvl="1" indent="-457200">
              <a:spcAft>
                <a:spcPts val="1800"/>
              </a:spcAft>
              <a:buSzPct val="80000"/>
              <a:buFont typeface="Wingdings" panose="05000000000000000000" pitchFamily="2" charset="2"/>
              <a:buChar char="§"/>
            </a:pPr>
            <a:r>
              <a:rPr lang="en-CA" sz="2800" dirty="0" smtClean="0"/>
              <a:t>Key considerations</a:t>
            </a:r>
          </a:p>
          <a:p>
            <a:pPr marL="914400" lvl="1" indent="-457200">
              <a:spcAft>
                <a:spcPts val="1800"/>
              </a:spcAft>
              <a:buSzPct val="80000"/>
              <a:buFont typeface="Wingdings" panose="05000000000000000000" pitchFamily="2" charset="2"/>
              <a:buChar char="§"/>
            </a:pPr>
            <a:r>
              <a:rPr lang="en-CA" sz="2800" dirty="0" smtClean="0"/>
              <a:t>Proposed indicators</a:t>
            </a:r>
          </a:p>
          <a:p>
            <a:pPr marL="457200" indent="-457200">
              <a:spcAft>
                <a:spcPts val="1800"/>
              </a:spcAft>
              <a:buSzPct val="80000"/>
              <a:buFont typeface="Wingdings" panose="05000000000000000000" pitchFamily="2" charset="2"/>
              <a:buChar char="§"/>
            </a:pPr>
            <a:r>
              <a:rPr lang="en-CA" sz="2800" dirty="0" smtClean="0"/>
              <a:t>Data availability and comparability issues</a:t>
            </a:r>
          </a:p>
        </p:txBody>
      </p:sp>
    </p:spTree>
    <p:extLst>
      <p:ext uri="{BB962C8B-B14F-4D97-AF65-F5344CB8AC3E}">
        <p14:creationId xmlns:p14="http://schemas.microsoft.com/office/powerpoint/2010/main" val="1519002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 rot="5400000">
            <a:off x="3852000" y="-3852000"/>
            <a:ext cx="1440000" cy="91440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TextBox 6"/>
          <p:cNvSpPr txBox="1"/>
          <p:nvPr/>
        </p:nvSpPr>
        <p:spPr>
          <a:xfrm>
            <a:off x="972394" y="58281"/>
            <a:ext cx="7344816" cy="132343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GB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BRICS account for nearly half of the world’s workers</a:t>
            </a:r>
            <a:endParaRPr lang="en-GB" sz="4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alatino Linotype" panose="0204050205050503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40346" y="6394387"/>
            <a:ext cx="648072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H" sz="1200" dirty="0" smtClean="0"/>
              <a:t>Source: ILO, Trends </a:t>
            </a:r>
            <a:r>
              <a:rPr lang="fr-CH" sz="1200" dirty="0" err="1" smtClean="0"/>
              <a:t>Econometric</a:t>
            </a:r>
            <a:r>
              <a:rPr lang="fr-CH" sz="1200" dirty="0" smtClean="0"/>
              <a:t> </a:t>
            </a:r>
            <a:r>
              <a:rPr lang="fr-CH" sz="1200" dirty="0" err="1" smtClean="0"/>
              <a:t>Models</a:t>
            </a:r>
            <a:r>
              <a:rPr lang="fr-CH" sz="1200" dirty="0" smtClean="0"/>
              <a:t>, </a:t>
            </a:r>
            <a:r>
              <a:rPr lang="fr-CH" sz="1200" dirty="0" err="1" smtClean="0"/>
              <a:t>October</a:t>
            </a:r>
            <a:r>
              <a:rPr lang="fr-CH" sz="1200" dirty="0" smtClean="0"/>
              <a:t> 2015; World Bank, World </a:t>
            </a:r>
            <a:r>
              <a:rPr lang="fr-CH" sz="1200" dirty="0" err="1" smtClean="0"/>
              <a:t>Development</a:t>
            </a:r>
            <a:r>
              <a:rPr lang="fr-CH" sz="1200" dirty="0" smtClean="0"/>
              <a:t> </a:t>
            </a:r>
            <a:r>
              <a:rPr lang="fr-CH" sz="1200" dirty="0" err="1" smtClean="0"/>
              <a:t>Indicators</a:t>
            </a:r>
            <a:r>
              <a:rPr lang="fr-CH" sz="1200" dirty="0" smtClean="0"/>
              <a:t>.</a:t>
            </a:r>
            <a:endParaRPr lang="en-GB" sz="1200" dirty="0"/>
          </a:p>
        </p:txBody>
      </p:sp>
      <p:graphicFrame>
        <p:nvGraphicFramePr>
          <p:cNvPr id="11" name="Content Placeholder 10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46271424"/>
              </p:ext>
            </p:extLst>
          </p:nvPr>
        </p:nvGraphicFramePr>
        <p:xfrm>
          <a:off x="457200" y="1600200"/>
          <a:ext cx="8231188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259436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 rot="5400000">
            <a:off x="3852000" y="-3852000"/>
            <a:ext cx="1440000" cy="91440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TextBox 6"/>
          <p:cNvSpPr txBox="1"/>
          <p:nvPr/>
        </p:nvSpPr>
        <p:spPr>
          <a:xfrm>
            <a:off x="972394" y="58281"/>
            <a:ext cx="7344816" cy="132343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GB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Labour force participation and gender gaps vary significantly</a:t>
            </a:r>
            <a:endParaRPr lang="en-GB" sz="4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alatino Linotype" panose="0204050205050503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116410" y="6266929"/>
            <a:ext cx="59046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H" sz="1200" dirty="0" smtClean="0"/>
              <a:t>Note: </a:t>
            </a:r>
            <a:r>
              <a:rPr lang="en-GB" sz="1200" dirty="0"/>
              <a:t>*China (2014) is based on ILO estimate</a:t>
            </a:r>
            <a:r>
              <a:rPr lang="en-GB" sz="1200" dirty="0" smtClean="0"/>
              <a:t>.</a:t>
            </a:r>
            <a:r>
              <a:rPr lang="fr-CH" sz="1200" dirty="0" smtClean="0"/>
              <a:t/>
            </a:r>
            <a:br>
              <a:rPr lang="fr-CH" sz="1200" dirty="0" smtClean="0"/>
            </a:br>
            <a:r>
              <a:rPr lang="fr-CH" sz="1200" dirty="0" smtClean="0"/>
              <a:t>Source: ILO, Key </a:t>
            </a:r>
            <a:r>
              <a:rPr lang="fr-CH" sz="1200" dirty="0" err="1" smtClean="0"/>
              <a:t>Indicators</a:t>
            </a:r>
            <a:r>
              <a:rPr lang="fr-CH" sz="1200" dirty="0" smtClean="0"/>
              <a:t> of the Labour </a:t>
            </a:r>
            <a:r>
              <a:rPr lang="fr-CH" sz="1200" dirty="0" err="1" smtClean="0"/>
              <a:t>Market</a:t>
            </a:r>
            <a:r>
              <a:rPr lang="fr-CH" sz="1200" dirty="0" smtClean="0"/>
              <a:t>  9th Edition</a:t>
            </a:r>
            <a:endParaRPr lang="en-GB" sz="1200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17992937"/>
              </p:ext>
            </p:extLst>
          </p:nvPr>
        </p:nvGraphicFramePr>
        <p:xfrm>
          <a:off x="719758" y="1268760"/>
          <a:ext cx="7704484" cy="52290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003148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 rot="5400000">
            <a:off x="3852000" y="-3852000"/>
            <a:ext cx="1440000" cy="91440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TextBox 6"/>
          <p:cNvSpPr txBox="1"/>
          <p:nvPr/>
        </p:nvSpPr>
        <p:spPr>
          <a:xfrm>
            <a:off x="972394" y="58281"/>
            <a:ext cx="7344816" cy="132343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GB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Unemployment rates: Youth face significant difficulties</a:t>
            </a:r>
            <a:endParaRPr lang="en-GB" sz="4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alatino Linotype" panose="0204050205050503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188418" y="6309320"/>
            <a:ext cx="590465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H" sz="1200" dirty="0" smtClean="0"/>
              <a:t>Source: ILO, Key </a:t>
            </a:r>
            <a:r>
              <a:rPr lang="fr-CH" sz="1200" dirty="0" err="1" smtClean="0"/>
              <a:t>Indicaators</a:t>
            </a:r>
            <a:r>
              <a:rPr lang="fr-CH" sz="1200" dirty="0" smtClean="0"/>
              <a:t> of the Labour </a:t>
            </a:r>
            <a:r>
              <a:rPr lang="fr-CH" sz="1200" dirty="0" err="1" smtClean="0"/>
              <a:t>Market</a:t>
            </a:r>
            <a:r>
              <a:rPr lang="fr-CH" sz="1200" dirty="0" smtClean="0"/>
              <a:t> 9th Edition</a:t>
            </a:r>
            <a:endParaRPr lang="en-GB" sz="1200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12625008"/>
              </p:ext>
            </p:extLst>
          </p:nvPr>
        </p:nvGraphicFramePr>
        <p:xfrm>
          <a:off x="978386" y="1439863"/>
          <a:ext cx="6840388" cy="486945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695788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 rot="5400000">
            <a:off x="3852000" y="-3852000"/>
            <a:ext cx="1440000" cy="91440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TextBox 6"/>
          <p:cNvSpPr txBox="1"/>
          <p:nvPr/>
        </p:nvSpPr>
        <p:spPr>
          <a:xfrm>
            <a:off x="972394" y="58281"/>
            <a:ext cx="7344816" cy="132343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GB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Wage employment shares differ widely</a:t>
            </a:r>
            <a:endParaRPr lang="en-GB" sz="4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alatino Linotype" panose="0204050205050503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972394" y="6309320"/>
            <a:ext cx="590465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H" sz="1200" dirty="0"/>
              <a:t>Source: ILO, Key </a:t>
            </a:r>
            <a:r>
              <a:rPr lang="fr-CH" sz="1200" dirty="0" err="1"/>
              <a:t>Indicaators</a:t>
            </a:r>
            <a:r>
              <a:rPr lang="fr-CH" sz="1200" dirty="0"/>
              <a:t> of the Labour </a:t>
            </a:r>
            <a:r>
              <a:rPr lang="fr-CH" sz="1200" dirty="0" err="1"/>
              <a:t>Market</a:t>
            </a:r>
            <a:r>
              <a:rPr lang="fr-CH" sz="1200" dirty="0"/>
              <a:t> 9th Edition</a:t>
            </a:r>
            <a:endParaRPr lang="en-GB" sz="1200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77624486"/>
              </p:ext>
            </p:extLst>
          </p:nvPr>
        </p:nvGraphicFramePr>
        <p:xfrm>
          <a:off x="1152600" y="1385016"/>
          <a:ext cx="6984404" cy="486945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695788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 rot="5400000">
            <a:off x="3852000" y="-3852000"/>
            <a:ext cx="1440000" cy="91440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TextBox 6"/>
          <p:cNvSpPr txBox="1"/>
          <p:nvPr/>
        </p:nvSpPr>
        <p:spPr>
          <a:xfrm>
            <a:off x="972394" y="58281"/>
            <a:ext cx="7344816" cy="132343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GB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Informality is significant in several BRICS countries</a:t>
            </a:r>
            <a:endParaRPr lang="en-GB" sz="4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alatino Linotype" panose="0204050205050503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441374" y="6433061"/>
            <a:ext cx="590465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H" sz="1200" dirty="0" smtClean="0"/>
              <a:t>Source: ILOSTAT</a:t>
            </a:r>
            <a:endParaRPr lang="en-GB" sz="1200" dirty="0"/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59324632"/>
              </p:ext>
            </p:extLst>
          </p:nvPr>
        </p:nvGraphicFramePr>
        <p:xfrm>
          <a:off x="1223814" y="1378610"/>
          <a:ext cx="6696372" cy="499319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695788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 rot="5400000">
            <a:off x="3852000" y="-3852000"/>
            <a:ext cx="1440000" cy="91440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TextBox 6"/>
          <p:cNvSpPr txBox="1"/>
          <p:nvPr/>
        </p:nvSpPr>
        <p:spPr>
          <a:xfrm>
            <a:off x="972394" y="58281"/>
            <a:ext cx="7344816" cy="132343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GB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Significant productivity gaps remain</a:t>
            </a:r>
            <a:endParaRPr lang="en-GB" sz="4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alatino Linotype" panose="0204050205050503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404442" y="6309320"/>
            <a:ext cx="590465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H" sz="1200" dirty="0" smtClean="0"/>
              <a:t>Source: ILO, Key </a:t>
            </a:r>
            <a:r>
              <a:rPr lang="fr-CH" sz="1200" dirty="0" err="1" smtClean="0"/>
              <a:t>Indicators</a:t>
            </a:r>
            <a:r>
              <a:rPr lang="fr-CH" sz="1200" dirty="0" smtClean="0"/>
              <a:t> of the Labour </a:t>
            </a:r>
            <a:r>
              <a:rPr lang="fr-CH" sz="1200" dirty="0" err="1" smtClean="0"/>
              <a:t>Market</a:t>
            </a:r>
            <a:r>
              <a:rPr lang="fr-CH" sz="1200" dirty="0" smtClean="0"/>
              <a:t> 9th Edition</a:t>
            </a:r>
            <a:endParaRPr lang="en-GB" sz="1200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98116795"/>
              </p:ext>
            </p:extLst>
          </p:nvPr>
        </p:nvGraphicFramePr>
        <p:xfrm>
          <a:off x="863588" y="1440001"/>
          <a:ext cx="7416824" cy="450941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695788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 rot="5400000">
            <a:off x="3852000" y="-3852000"/>
            <a:ext cx="1440000" cy="91440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TextBox 5"/>
          <p:cNvSpPr txBox="1"/>
          <p:nvPr/>
        </p:nvSpPr>
        <p:spPr>
          <a:xfrm>
            <a:off x="-107726" y="58282"/>
            <a:ext cx="9251726" cy="132343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GB" sz="4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Other indicators show differences across BRICS labour markets</a:t>
            </a:r>
            <a:endParaRPr lang="en-GB" sz="4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alatino Linotype" panose="0204050205050503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440000" y="2132856"/>
            <a:ext cx="6084962" cy="29392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spcAft>
                <a:spcPts val="1800"/>
              </a:spcAft>
              <a:buSzPct val="80000"/>
              <a:buFont typeface="Wingdings" panose="05000000000000000000" pitchFamily="2" charset="2"/>
              <a:buChar char="§"/>
            </a:pPr>
            <a:r>
              <a:rPr lang="fr-CH" sz="2800" dirty="0" smtClean="0"/>
              <a:t>Distribution of </a:t>
            </a:r>
            <a:r>
              <a:rPr lang="fr-CH" sz="2800" dirty="0" err="1" smtClean="0"/>
              <a:t>employment</a:t>
            </a:r>
            <a:r>
              <a:rPr lang="fr-CH" sz="2800" dirty="0" smtClean="0"/>
              <a:t> </a:t>
            </a:r>
            <a:r>
              <a:rPr lang="fr-CH" sz="2800" dirty="0" err="1" smtClean="0"/>
              <a:t>across</a:t>
            </a:r>
            <a:r>
              <a:rPr lang="fr-CH" sz="2800" dirty="0" smtClean="0"/>
              <a:t> industries and occupations</a:t>
            </a:r>
          </a:p>
          <a:p>
            <a:pPr marL="457200" indent="-457200">
              <a:spcAft>
                <a:spcPts val="1800"/>
              </a:spcAft>
              <a:buSzPct val="80000"/>
              <a:buFont typeface="Wingdings" panose="05000000000000000000" pitchFamily="2" charset="2"/>
              <a:buChar char="§"/>
            </a:pPr>
            <a:r>
              <a:rPr lang="en-CA" sz="2800" dirty="0" smtClean="0"/>
              <a:t>Extent of part-time employment</a:t>
            </a:r>
          </a:p>
          <a:p>
            <a:pPr marL="457200" indent="-457200">
              <a:spcAft>
                <a:spcPts val="1800"/>
              </a:spcAft>
              <a:buSzPct val="80000"/>
              <a:buFont typeface="Wingdings" panose="05000000000000000000" pitchFamily="2" charset="2"/>
              <a:buChar char="§"/>
            </a:pPr>
            <a:r>
              <a:rPr lang="en-CA" sz="2800" dirty="0" smtClean="0"/>
              <a:t>Educational levels of the labour force</a:t>
            </a:r>
          </a:p>
          <a:p>
            <a:pPr marL="457200" indent="-457200">
              <a:spcAft>
                <a:spcPts val="1800"/>
              </a:spcAft>
              <a:buSzPct val="80000"/>
              <a:buFont typeface="Wingdings" panose="05000000000000000000" pitchFamily="2" charset="2"/>
              <a:buChar char="§"/>
            </a:pPr>
            <a:r>
              <a:rPr lang="en-CA" sz="2800" dirty="0" smtClean="0"/>
              <a:t>Social protection coverage</a:t>
            </a:r>
          </a:p>
        </p:txBody>
      </p:sp>
    </p:spTree>
    <p:extLst>
      <p:ext uri="{BB962C8B-B14F-4D97-AF65-F5344CB8AC3E}">
        <p14:creationId xmlns:p14="http://schemas.microsoft.com/office/powerpoint/2010/main" val="1708144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3011</TotalTime>
  <Words>593</Words>
  <Application>Microsoft Office PowerPoint</Application>
  <PresentationFormat>Custom</PresentationFormat>
  <Paragraphs>200</Paragraphs>
  <Slides>15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ILO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Stephen Pursey</dc:creator>
  <cp:lastModifiedBy>Polaski, Sandra</cp:lastModifiedBy>
  <cp:revision>245</cp:revision>
  <dcterms:created xsi:type="dcterms:W3CDTF">2014-01-15T14:27:05Z</dcterms:created>
  <dcterms:modified xsi:type="dcterms:W3CDTF">2016-01-20T11:47:07Z</dcterms:modified>
</cp:coreProperties>
</file>